
<file path=[Content_Types].xml><?xml version="1.0" encoding="utf-8"?>
<Types xmlns="http://schemas.openxmlformats.org/package/2006/content-types">
  <Default ContentType="application/vnd.openxmlformats-officedocument.vmlDrawing" Extension="vml"/>
  <Default ContentType="application/vnd.openxmlformats-officedocument.oleObject" Extension="bin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oleObject" PartName="/ppt/embeddings/oleObject3.bin"/>
  <Override ContentType="application/vnd.openxmlformats-officedocument.oleObject" PartName="/ppt/embeddings/oleObject2.bin"/>
  <Override ContentType="application/vnd.openxmlformats-officedocument.oleObject" PartName="/ppt/embeddings/oleObject1.bin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  <p:ext uri="http://customooxmlschemas.google.com/">
      <go:slidesCustomData xmlns:go="http://customooxmlschemas.google.com/" r:id="rId19" roundtripDataSignature="AMtx7mjzsn+Cn6leGUedDlhtUYPFAhyUN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customschemas.google.com/relationships/presentationmetadata" Target="meta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drawings/_rels/vmlDrawing1.v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fmla="val 23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;n"/>
          <p:cNvSpPr txBox="1"/>
          <p:nvPr>
            <p:ph idx="2" type="hdr"/>
          </p:nvPr>
        </p:nvSpPr>
        <p:spPr>
          <a:xfrm>
            <a:off x="0" y="0"/>
            <a:ext cx="2970213" cy="4556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 txBox="1"/>
          <p:nvPr>
            <p:ph idx="10" type="dt"/>
          </p:nvPr>
        </p:nvSpPr>
        <p:spPr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/>
          <p:nvPr>
            <p:ph idx="3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7" name="Google Shape;7;n"/>
          <p:cNvSpPr txBox="1"/>
          <p:nvPr>
            <p:ph idx="1" type="body"/>
          </p:nvPr>
        </p:nvSpPr>
        <p:spPr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1" type="ftr"/>
          </p:nvPr>
        </p:nvSpPr>
        <p:spPr>
          <a:xfrm>
            <a:off x="0" y="8685213"/>
            <a:ext cx="2970213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4" name="Google Shape;94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10d7743a48_0_33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10d7743a48_0_33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110d7743a48_0_33:notes"/>
          <p:cNvSpPr txBox="1"/>
          <p:nvPr>
            <p:ph idx="12" type="sldNum"/>
          </p:nvPr>
        </p:nvSpPr>
        <p:spPr>
          <a:xfrm>
            <a:off x="3884613" y="8685213"/>
            <a:ext cx="2970300" cy="4557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10d7743a48_0_42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110d7743a48_0_42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110d7743a48_0_42:notes"/>
          <p:cNvSpPr txBox="1"/>
          <p:nvPr>
            <p:ph idx="12" type="sldNum"/>
          </p:nvPr>
        </p:nvSpPr>
        <p:spPr>
          <a:xfrm>
            <a:off x="3884613" y="8685213"/>
            <a:ext cx="2970300" cy="4557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10d7743a48_0_51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10d7743a48_0_51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g110d7743a48_0_51:notes"/>
          <p:cNvSpPr txBox="1"/>
          <p:nvPr>
            <p:ph idx="12" type="sldNum"/>
          </p:nvPr>
        </p:nvSpPr>
        <p:spPr>
          <a:xfrm>
            <a:off x="3884613" y="8685213"/>
            <a:ext cx="2970300" cy="4557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0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6" name="Google Shape;206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07" name="Google Shape;20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02" name="Google Shape;10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1" name="Google Shape;11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2" name="Google Shape;11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0" name="Google Shape;12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8" name="Google Shape;128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9" name="Google Shape;12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7" name="Google Shape;137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38" name="Google Shape;13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7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5" name="Google Shape;145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6" name="Google Shape;14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10d7743a48_0_10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110d7743a48_0_10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110d7743a48_0_10:notes"/>
          <p:cNvSpPr txBox="1"/>
          <p:nvPr>
            <p:ph idx="12" type="sldNum"/>
          </p:nvPr>
        </p:nvSpPr>
        <p:spPr>
          <a:xfrm>
            <a:off x="3884613" y="8685213"/>
            <a:ext cx="2970300" cy="4557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110d7743a48_0_22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110d7743a48_0_22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g110d7743a48_0_22:notes"/>
          <p:cNvSpPr txBox="1"/>
          <p:nvPr>
            <p:ph idx="12" type="sldNum"/>
          </p:nvPr>
        </p:nvSpPr>
        <p:spPr>
          <a:xfrm>
            <a:off x="3884613" y="8685213"/>
            <a:ext cx="2970300" cy="4557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6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6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6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6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5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5"/>
          <p:cNvSpPr txBox="1"/>
          <p:nvPr>
            <p:ph idx="1" type="body"/>
          </p:nvPr>
        </p:nvSpPr>
        <p:spPr>
          <a:xfrm rot="5400000">
            <a:off x="2309019" y="-251619"/>
            <a:ext cx="4524375" cy="82280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5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5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5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6"/>
          <p:cNvSpPr txBox="1"/>
          <p:nvPr>
            <p:ph type="title"/>
          </p:nvPr>
        </p:nvSpPr>
        <p:spPr>
          <a:xfrm rot="5400000">
            <a:off x="4732338" y="2171700"/>
            <a:ext cx="5849937" cy="2055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6"/>
          <p:cNvSpPr txBox="1"/>
          <p:nvPr>
            <p:ph idx="1" type="body"/>
          </p:nvPr>
        </p:nvSpPr>
        <p:spPr>
          <a:xfrm rot="5400000">
            <a:off x="542131" y="189706"/>
            <a:ext cx="5849937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6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6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36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Content" type="txAndObj">
  <p:cSld name="TEXT_AND_OBJEC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7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7"/>
          <p:cNvSpPr txBox="1"/>
          <p:nvPr>
            <p:ph idx="1" type="body"/>
          </p:nvPr>
        </p:nvSpPr>
        <p:spPr>
          <a:xfrm>
            <a:off x="457200" y="1600200"/>
            <a:ext cx="4037013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7"/>
          <p:cNvSpPr txBox="1"/>
          <p:nvPr>
            <p:ph idx="2" type="body"/>
          </p:nvPr>
        </p:nvSpPr>
        <p:spPr>
          <a:xfrm>
            <a:off x="4646613" y="1600200"/>
            <a:ext cx="4038600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37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37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7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7"/>
          <p:cNvSpPr txBox="1"/>
          <p:nvPr>
            <p:ph idx="1" type="body"/>
          </p:nvPr>
        </p:nvSpPr>
        <p:spPr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7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7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7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SzPts val="3200"/>
              <a:buNone/>
              <a:defRPr/>
            </a:lvl1pPr>
            <a:lvl2pPr lvl="1" algn="ctr">
              <a:spcBef>
                <a:spcPts val="70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60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4pPr>
            <a:lvl5pPr lvl="4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5pPr>
            <a:lvl6pPr lvl="5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6pPr>
            <a:lvl7pPr lvl="6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7pPr>
            <a:lvl8pPr lvl="7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8pPr>
            <a:lvl9pPr lvl="8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30" name="Google Shape;30;p28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8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8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9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800"/>
              <a:buNone/>
              <a:defRPr sz="18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36" name="Google Shape;36;p29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9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9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0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0"/>
          <p:cNvSpPr txBox="1"/>
          <p:nvPr>
            <p:ph idx="1" type="body"/>
          </p:nvPr>
        </p:nvSpPr>
        <p:spPr>
          <a:xfrm>
            <a:off x="457200" y="1600200"/>
            <a:ext cx="4037013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28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4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20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2" name="Google Shape;42;p30"/>
          <p:cNvSpPr txBox="1"/>
          <p:nvPr>
            <p:ph idx="2" type="body"/>
          </p:nvPr>
        </p:nvSpPr>
        <p:spPr>
          <a:xfrm>
            <a:off x="4646613" y="1600200"/>
            <a:ext cx="4038600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28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4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20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3" name="Google Shape;43;p30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0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0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3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2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8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/>
        </p:txBody>
      </p:sp>
      <p:sp>
        <p:nvSpPr>
          <p:cNvPr id="50" name="Google Shape;50;p3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3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2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8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/>
        </p:txBody>
      </p:sp>
      <p:sp>
        <p:nvSpPr>
          <p:cNvPr id="52" name="Google Shape;52;p31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1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31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2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2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32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32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8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24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9pPr>
          </a:lstStyle>
          <a:p/>
        </p:txBody>
      </p:sp>
      <p:sp>
        <p:nvSpPr>
          <p:cNvPr id="62" name="Google Shape;62;p3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63" name="Google Shape;63;p33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3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3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4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3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70" name="Google Shape;70;p34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4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4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5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5"/>
          <p:cNvSpPr txBox="1"/>
          <p:nvPr>
            <p:ph idx="1" type="body"/>
          </p:nvPr>
        </p:nvSpPr>
        <p:spPr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5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5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25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vmlDrawing" Target="../drawings/vmlDrawing1.v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oleObject1.bin"/><Relationship Id="rId6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vmlDrawing" Target="../drawings/vmlDrawing2.vml"/><Relationship Id="rId4" Type="http://schemas.openxmlformats.org/officeDocument/2006/relationships/oleObject" Target="../embeddings/oleObject2.bin"/><Relationship Id="rId5" Type="http://schemas.openxmlformats.org/officeDocument/2006/relationships/oleObject" Target="../embeddings/oleObject2.bin"/><Relationship Id="rId6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vmlDrawing" Target="../drawings/vmlDrawing3.vml"/><Relationship Id="rId4" Type="http://schemas.openxmlformats.org/officeDocument/2006/relationships/oleObject" Target="../embeddings/oleObject3.bin"/><Relationship Id="rId5" Type="http://schemas.openxmlformats.org/officeDocument/2006/relationships/oleObject" Target="../embeddings/oleObject3.bin"/><Relationship Id="rId6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p1"/>
          <p:cNvSpPr txBox="1"/>
          <p:nvPr>
            <p:ph type="title"/>
          </p:nvPr>
        </p:nvSpPr>
        <p:spPr>
          <a:xfrm>
            <a:off x="609600" y="2444750"/>
            <a:ext cx="7772400" cy="204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Interprocess Communication</a:t>
            </a:r>
            <a:br>
              <a:rPr lang="en-US"/>
            </a:br>
            <a:r>
              <a:rPr lang="en-US"/>
              <a:t>IPC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Shared Memory</a:t>
            </a:r>
            <a:br>
              <a:rPr lang="en-US"/>
            </a:b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10d7743a48_0_3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 2</a:t>
            </a:r>
            <a:endParaRPr/>
          </a:p>
        </p:txBody>
      </p:sp>
      <p:sp>
        <p:nvSpPr>
          <p:cNvPr id="179" name="Google Shape;179;g110d7743a48_0_33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Header</a:t>
            </a:r>
            <a:endParaRPr/>
          </a:p>
        </p:txBody>
      </p:sp>
      <p:sp>
        <p:nvSpPr>
          <p:cNvPr id="180" name="Google Shape;180;g110d7743a48_0_33"/>
          <p:cNvSpPr txBox="1"/>
          <p:nvPr>
            <p:ph idx="2" type="body"/>
          </p:nvPr>
        </p:nvSpPr>
        <p:spPr>
          <a:xfrm>
            <a:off x="457200" y="2174875"/>
            <a:ext cx="8146800" cy="46830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struct info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         	char c;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         	int length;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   		char flag;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};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key_t  key = 1243 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#define  MSIZ  sizeof(struct info)</a:t>
            </a:r>
            <a:endParaRPr/>
          </a:p>
        </p:txBody>
      </p:sp>
      <p:sp>
        <p:nvSpPr>
          <p:cNvPr id="181" name="Google Shape;181;g110d7743a48_0_33"/>
          <p:cNvSpPr txBox="1"/>
          <p:nvPr>
            <p:ph idx="12" type="sldNum"/>
          </p:nvPr>
        </p:nvSpPr>
        <p:spPr>
          <a:xfrm>
            <a:off x="6553200" y="6245225"/>
            <a:ext cx="2132100" cy="4746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10d7743a48_0_4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 2</a:t>
            </a:r>
            <a:endParaRPr/>
          </a:p>
        </p:txBody>
      </p:sp>
      <p:sp>
        <p:nvSpPr>
          <p:cNvPr id="188" name="Google Shape;188;g110d7743a48_0_42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Process C</a:t>
            </a:r>
            <a:endParaRPr/>
          </a:p>
        </p:txBody>
      </p:sp>
      <p:sp>
        <p:nvSpPr>
          <p:cNvPr id="189" name="Google Shape;189;g110d7743a48_0_42"/>
          <p:cNvSpPr txBox="1"/>
          <p:nvPr>
            <p:ph idx="2" type="body"/>
          </p:nvPr>
        </p:nvSpPr>
        <p:spPr>
          <a:xfrm>
            <a:off x="457200" y="2174875"/>
            <a:ext cx="4040100" cy="46830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&lt;stdio.h&gt;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&lt;stdlib.h&gt;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&lt;sys/types.h&gt;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&lt;sys/ipc.h&gt;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&lt;sys/shm.h&gt;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#include "header.h"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main(void)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{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int  i, id 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struct info *ctrl;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if ( (id = shmget( key,MSIZ,IPC_CREAT | 0666) ) &lt; 0 )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printf("error 1\n");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exit(1)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if ( (ctrl = (struct info *) shmat( id, 0, 0)) &lt;= (struct info *) (0) )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	 printf("error 2\n");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    		exit(1) ;  </a:t>
            </a:r>
            <a:endParaRPr sz="1000"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ctrl-&gt;c = 'a';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ctrl-&gt;length = 10;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    	ctrl-&gt;flag = 0;</a:t>
            </a:r>
            <a:endParaRPr sz="1000"/>
          </a:p>
        </p:txBody>
      </p:sp>
      <p:sp>
        <p:nvSpPr>
          <p:cNvPr id="190" name="Google Shape;190;g110d7743a48_0_42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Process D</a:t>
            </a:r>
            <a:endParaRPr/>
          </a:p>
        </p:txBody>
      </p:sp>
      <p:sp>
        <p:nvSpPr>
          <p:cNvPr id="191" name="Google Shape;191;g110d7743a48_0_42"/>
          <p:cNvSpPr txBox="1"/>
          <p:nvPr>
            <p:ph idx="4" type="body"/>
          </p:nvPr>
        </p:nvSpPr>
        <p:spPr>
          <a:xfrm>
            <a:off x="4645025" y="2174875"/>
            <a:ext cx="4041900" cy="46830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&lt;stdio.h&gt;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&lt;stdlib.h&gt;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&lt;sys/types.h&gt;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&lt;sys/ipc.h&gt;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&lt;sys/shm.h&gt;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"header.h"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main(int argc, char *argv[])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{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int  id 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struct info *ctrl;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if (argc &lt; 3)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	exit(3);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if ( (id = shmget( key,MSIZ, 0 )) &lt; 0 )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	exit(1)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ctrl = (struct info *) shmat( id, 0, 0);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if ( ctrl &lt;= (struct info *) (0)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	exit(1) ;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// wait until Process C is ready to receive from process D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    	while(ctrl-&gt;flag==0);</a:t>
            </a:r>
            <a:endParaRPr sz="1000"/>
          </a:p>
        </p:txBody>
      </p:sp>
      <p:sp>
        <p:nvSpPr>
          <p:cNvPr id="192" name="Google Shape;192;g110d7743a48_0_42"/>
          <p:cNvSpPr txBox="1"/>
          <p:nvPr>
            <p:ph idx="12" type="sldNum"/>
          </p:nvPr>
        </p:nvSpPr>
        <p:spPr>
          <a:xfrm>
            <a:off x="6553200" y="6245225"/>
            <a:ext cx="2132100" cy="4746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10d7743a48_0_5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 2</a:t>
            </a:r>
            <a:endParaRPr/>
          </a:p>
        </p:txBody>
      </p:sp>
      <p:sp>
        <p:nvSpPr>
          <p:cNvPr id="199" name="Google Shape;199;g110d7743a48_0_51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Process C</a:t>
            </a:r>
            <a:endParaRPr/>
          </a:p>
        </p:txBody>
      </p:sp>
      <p:sp>
        <p:nvSpPr>
          <p:cNvPr id="200" name="Google Shape;200;g110d7743a48_0_51"/>
          <p:cNvSpPr txBox="1"/>
          <p:nvPr>
            <p:ph idx="2" type="body"/>
          </p:nvPr>
        </p:nvSpPr>
        <p:spPr>
          <a:xfrm>
            <a:off x="457200" y="2174875"/>
            <a:ext cx="4040100" cy="46830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for (i = 0 ; i &lt;ctrl-&gt;length ; i++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	  putchar (ctrl-&gt;c);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	  putchar (' ');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	putchar('\n');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fflush(stdout);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ctrl-&gt;flag = 2;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while(ctrl-&gt;flag!=1);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// print the character ctrl-&gt;c for ctrl-&gt;length times in a single line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for (i = 0 ; i &lt;ctrl-&gt;length ; i++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	  putchar (ctrl-&gt;c);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	  putchar (' ');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putchar ('\n');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// flushing stdout just in case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fflush(stdout);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//now detach the pointer from the shared memory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shmdt(ctrl);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//let us delete the shared memory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shmctl(id,IPC_RMID,NULL);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//job done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}</a:t>
            </a:r>
            <a:endParaRPr sz="1000"/>
          </a:p>
        </p:txBody>
      </p:sp>
      <p:sp>
        <p:nvSpPr>
          <p:cNvPr id="201" name="Google Shape;201;g110d7743a48_0_51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Process D</a:t>
            </a:r>
            <a:endParaRPr/>
          </a:p>
        </p:txBody>
      </p:sp>
      <p:sp>
        <p:nvSpPr>
          <p:cNvPr id="202" name="Google Shape;202;g110d7743a48_0_51"/>
          <p:cNvSpPr txBox="1"/>
          <p:nvPr>
            <p:ph idx="4" type="body"/>
          </p:nvPr>
        </p:nvSpPr>
        <p:spPr>
          <a:xfrm>
            <a:off x="4645025" y="2174875"/>
            <a:ext cx="4402500" cy="46830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/* copy command line data to shared memory  */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ctrl-&gt;c = argv[1][0]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ctrl-&gt;length = atoi(argv[2]);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ctrl-&gt;flag = 1;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//detach the pointer from the shared memory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// .. we do not need to delete here, can be done in either of the process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shmdt(ctrl);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exit(0);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</p:txBody>
      </p:sp>
      <p:sp>
        <p:nvSpPr>
          <p:cNvPr id="203" name="Google Shape;203;g110d7743a48_0_51"/>
          <p:cNvSpPr txBox="1"/>
          <p:nvPr>
            <p:ph idx="12" type="sldNum"/>
          </p:nvPr>
        </p:nvSpPr>
        <p:spPr>
          <a:xfrm>
            <a:off x="6553200" y="6245225"/>
            <a:ext cx="2132100" cy="4746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0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0" name="Google Shape;210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Shared Memory Features </a:t>
            </a:r>
            <a:endParaRPr/>
          </a:p>
        </p:txBody>
      </p:sp>
      <p:sp>
        <p:nvSpPr>
          <p:cNvPr id="211" name="Google Shape;211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131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FF0000"/>
                </a:solidFill>
              </a:rPr>
              <a:t>Efficiency</a:t>
            </a:r>
            <a:r>
              <a:rPr lang="en-US" sz="2400"/>
              <a:t> (no intermediate copying of data as in pipes)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FF0000"/>
                </a:solidFill>
              </a:rPr>
              <a:t>Random access</a:t>
            </a:r>
            <a:r>
              <a:rPr lang="en-US" sz="2400"/>
              <a:t> (a sequential byte stream in pipes)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FF0000"/>
                </a:solidFill>
              </a:rPr>
              <a:t>Many-to-many mechanism</a:t>
            </a:r>
            <a:r>
              <a:rPr lang="en-US" sz="2400"/>
              <a:t> of IPC: many processes may attach the same segment (</a:t>
            </a:r>
            <a:r>
              <a:rPr lang="en-US" sz="2400">
                <a:solidFill>
                  <a:srgbClr val="FF0000"/>
                </a:solidFill>
              </a:rPr>
              <a:t>pipes</a:t>
            </a:r>
            <a:r>
              <a:rPr lang="en-US" sz="2400"/>
              <a:t> provide </a:t>
            </a:r>
            <a:r>
              <a:rPr lang="en-US" sz="2400">
                <a:solidFill>
                  <a:srgbClr val="FF0000"/>
                </a:solidFill>
              </a:rPr>
              <a:t>one-to-one</a:t>
            </a:r>
            <a:r>
              <a:rPr lang="en-US" sz="2400"/>
              <a:t> mechanism of IPC)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FF0000"/>
                </a:solidFill>
              </a:rPr>
              <a:t>No synchronization</a:t>
            </a:r>
            <a:r>
              <a:rPr lang="en-US" sz="2400"/>
              <a:t> is </a:t>
            </a:r>
            <a:r>
              <a:rPr lang="en-US" sz="2400">
                <a:solidFill>
                  <a:srgbClr val="0000FF"/>
                </a:solidFill>
              </a:rPr>
              <a:t>provided</a:t>
            </a:r>
            <a:r>
              <a:rPr lang="en-US" sz="2400"/>
              <a:t> (</a:t>
            </a:r>
            <a:r>
              <a:rPr lang="en-US" sz="2400">
                <a:solidFill>
                  <a:srgbClr val="FF0000"/>
                </a:solidFill>
              </a:rPr>
              <a:t>pipes provide</a:t>
            </a:r>
            <a:r>
              <a:rPr lang="en-US" sz="2400"/>
              <a:t> synchronization)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en-US" sz="2400"/>
              <a:t>Limitations on the number of shared memory segments: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SzPts val="2200"/>
              <a:buFont typeface="Arial"/>
              <a:buChar char="–"/>
            </a:pPr>
            <a:r>
              <a:rPr lang="en-US" sz="2200"/>
              <a:t>Some of these can be changed by a system administrator, by configuring a new kernel. These limits are: maximum and minimum size in bytes; max no.  of shared memory segments, system wide and per process. </a:t>
            </a:r>
            <a:endParaRPr/>
          </a:p>
          <a:p>
            <a:pPr indent="-188913" lvl="0" marL="341313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Shared Memory Concept</a:t>
            </a:r>
            <a:endParaRPr/>
          </a:p>
        </p:txBody>
      </p:sp>
      <p:graphicFrame>
        <p:nvGraphicFramePr>
          <p:cNvPr id="106" name="Google Shape;106;p2"/>
          <p:cNvGraphicFramePr/>
          <p:nvPr/>
        </p:nvGraphicFramePr>
        <p:xfrm>
          <a:off x="1603375" y="1939925"/>
          <a:ext cx="5934075" cy="3844925"/>
        </p:xfrm>
        <a:graphic>
          <a:graphicData uri="http://schemas.openxmlformats.org/presentationml/2006/ole">
            <mc:AlternateContent>
              <mc:Choice Requires="v">
                <p:oleObj r:id="rId4" imgH="3844925" imgW="5934075" progId="" spid="_x0000_s1">
                  <p:embed/>
                </p:oleObj>
              </mc:Choice>
              <mc:Fallback>
                <p:oleObj r:id="rId5" imgH="3844925" imgW="5934075" progId="">
                  <p:embed/>
                  <p:pic>
                    <p:nvPicPr>
                      <p:cNvPr id="106" name="Google Shape;106;p2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603375" y="1939925"/>
                        <a:ext cx="5934075" cy="384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" name="Google Shape;107;p2"/>
          <p:cNvSpPr txBox="1"/>
          <p:nvPr/>
        </p:nvSpPr>
        <p:spPr>
          <a:xfrm>
            <a:off x="1414463" y="5353050"/>
            <a:ext cx="2144712" cy="641350"/>
          </a:xfrm>
          <a:prstGeom prst="rect">
            <a:avLst/>
          </a:prstGeom>
          <a:noFill/>
          <a:ln>
            <a:noFill/>
          </a:ln>
        </p:spPr>
        <p:txBody>
          <a:bodyPr anchorCtr="0" anchor="t" bIns="46075" lIns="0" spcFirstLastPara="1" rIns="0" wrap="square" tIns="460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1800"/>
              <a:buFont typeface="Times New Roman"/>
              <a:buNone/>
            </a:pPr>
            <a:r>
              <a:rPr lang="en-US" sz="1800">
                <a:solidFill>
                  <a:srgbClr val="333399"/>
                </a:solidFill>
                <a:latin typeface="Verdana"/>
                <a:ea typeface="Verdana"/>
                <a:cs typeface="Verdana"/>
                <a:sym typeface="Verdana"/>
              </a:rPr>
              <a:t>Key 123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1800"/>
              <a:buFont typeface="Times New Roman"/>
              <a:buNone/>
            </a:pPr>
            <a:r>
              <a:rPr lang="en-US" sz="1800">
                <a:solidFill>
                  <a:srgbClr val="333399"/>
                </a:solidFill>
                <a:latin typeface="Verdana"/>
                <a:ea typeface="Verdana"/>
                <a:cs typeface="Verdana"/>
                <a:sym typeface="Verdana"/>
              </a:rPr>
              <a:t>(System wide info)</a:t>
            </a:r>
            <a:endParaRPr/>
          </a:p>
        </p:txBody>
      </p:sp>
      <p:cxnSp>
        <p:nvCxnSpPr>
          <p:cNvPr id="108" name="Google Shape;108;p2"/>
          <p:cNvCxnSpPr/>
          <p:nvPr/>
        </p:nvCxnSpPr>
        <p:spPr>
          <a:xfrm flipH="1" rot="10800000">
            <a:off x="3057525" y="4424363"/>
            <a:ext cx="1076325" cy="1077912"/>
          </a:xfrm>
          <a:prstGeom prst="straightConnector1">
            <a:avLst/>
          </a:prstGeom>
          <a:noFill/>
          <a:ln cap="flat" cmpd="sng" w="25550">
            <a:solidFill>
              <a:srgbClr val="000000"/>
            </a:solidFill>
            <a:prstDash val="solid"/>
            <a:miter lim="800000"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5" name="Google Shape;115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How to Create Shared Memory</a:t>
            </a:r>
            <a:endParaRPr/>
          </a:p>
        </p:txBody>
      </p:sp>
      <p:sp>
        <p:nvSpPr>
          <p:cNvPr id="116" name="Google Shape;116;p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569913" lvl="0" marL="56991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Times New Roman"/>
              <a:buChar char="•"/>
            </a:pPr>
            <a:r>
              <a:rPr lang="en-US" sz="2800"/>
              <a:t>One of the processes </a:t>
            </a:r>
            <a:r>
              <a:rPr lang="en-US" sz="2800">
                <a:solidFill>
                  <a:srgbClr val="FF0000"/>
                </a:solidFill>
              </a:rPr>
              <a:t>creates</a:t>
            </a:r>
            <a:r>
              <a:rPr lang="en-US" sz="2800"/>
              <a:t> a shared segment. Other processes </a:t>
            </a:r>
            <a:r>
              <a:rPr lang="en-US" sz="2800">
                <a:solidFill>
                  <a:srgbClr val="FF0000"/>
                </a:solidFill>
              </a:rPr>
              <a:t>get ID</a:t>
            </a:r>
            <a:r>
              <a:rPr lang="en-US" sz="2800"/>
              <a:t> of the created segment</a:t>
            </a:r>
            <a:endParaRPr/>
          </a:p>
          <a:p>
            <a:pPr indent="-569913" lvl="0" marL="569913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800"/>
              <a:buFont typeface="Times New Roman"/>
              <a:buChar char="•"/>
            </a:pPr>
            <a:r>
              <a:rPr lang="en-US" sz="2800"/>
              <a:t>Each process, using the </a:t>
            </a:r>
            <a:r>
              <a:rPr lang="en-US" sz="2800">
                <a:solidFill>
                  <a:srgbClr val="FF0000"/>
                </a:solidFill>
              </a:rPr>
              <a:t>same key</a:t>
            </a:r>
            <a:r>
              <a:rPr lang="en-US" sz="2800"/>
              <a:t>, </a:t>
            </a:r>
            <a:r>
              <a:rPr lang="en-US" sz="2800">
                <a:solidFill>
                  <a:srgbClr val="0000FF"/>
                </a:solidFill>
              </a:rPr>
              <a:t>attaches</a:t>
            </a:r>
            <a:r>
              <a:rPr lang="en-US" sz="2800"/>
              <a:t> to itself the created shared segment</a:t>
            </a:r>
            <a:endParaRPr/>
          </a:p>
          <a:p>
            <a:pPr indent="-569913" lvl="0" marL="569913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800"/>
              <a:buFont typeface="Times New Roman"/>
              <a:buChar char="•"/>
            </a:pPr>
            <a:r>
              <a:rPr lang="en-US" sz="2800"/>
              <a:t>Now each process may </a:t>
            </a:r>
            <a:r>
              <a:rPr lang="en-US" sz="2800">
                <a:solidFill>
                  <a:srgbClr val="FF0000"/>
                </a:solidFill>
              </a:rPr>
              <a:t>write</a:t>
            </a:r>
            <a:r>
              <a:rPr lang="en-US" sz="2800"/>
              <a:t> and </a:t>
            </a:r>
            <a:r>
              <a:rPr lang="en-US" sz="2800">
                <a:solidFill>
                  <a:srgbClr val="FF0000"/>
                </a:solidFill>
              </a:rPr>
              <a:t>read</a:t>
            </a:r>
            <a:r>
              <a:rPr lang="en-US" sz="2800"/>
              <a:t> data into the shared segment</a:t>
            </a:r>
            <a:endParaRPr/>
          </a:p>
          <a:p>
            <a:pPr indent="-569913" lvl="0" marL="569913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800"/>
              <a:buFont typeface="Times New Roman"/>
              <a:buChar char="•"/>
            </a:pPr>
            <a:r>
              <a:rPr lang="en-US" sz="2800"/>
              <a:t>Each process </a:t>
            </a:r>
            <a:r>
              <a:rPr lang="en-US" sz="2800">
                <a:solidFill>
                  <a:srgbClr val="FF0000"/>
                </a:solidFill>
              </a:rPr>
              <a:t>detaches</a:t>
            </a:r>
            <a:r>
              <a:rPr lang="en-US" sz="2800"/>
              <a:t> the segment (</a:t>
            </a:r>
            <a:r>
              <a:rPr lang="en-US" sz="2800">
                <a:solidFill>
                  <a:srgbClr val="FF0000"/>
                </a:solidFill>
              </a:rPr>
              <a:t>after finishing</a:t>
            </a:r>
            <a:r>
              <a:rPr lang="en-US" sz="2800"/>
              <a:t>)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3" name="Google Shape;123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/>
              <a:t>System Calls for Shared Memory</a:t>
            </a:r>
            <a:endParaRPr/>
          </a:p>
        </p:txBody>
      </p:sp>
      <p:graphicFrame>
        <p:nvGraphicFramePr>
          <p:cNvPr id="124" name="Google Shape;124;p4"/>
          <p:cNvGraphicFramePr/>
          <p:nvPr/>
        </p:nvGraphicFramePr>
        <p:xfrm>
          <a:off x="1706563" y="3359150"/>
          <a:ext cx="5138737" cy="2814638"/>
        </p:xfrm>
        <a:graphic>
          <a:graphicData uri="http://schemas.openxmlformats.org/presentationml/2006/ole">
            <mc:AlternateContent>
              <mc:Choice Requires="v">
                <p:oleObj r:id="rId4" imgH="2814638" imgW="5138737" progId="" spid="_x0000_s1">
                  <p:embed/>
                </p:oleObj>
              </mc:Choice>
              <mc:Fallback>
                <p:oleObj r:id="rId5" imgH="2814638" imgW="5138737" progId="">
                  <p:embed/>
                  <p:pic>
                    <p:nvPicPr>
                      <p:cNvPr id="124" name="Google Shape;124;p4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706563" y="3359150"/>
                        <a:ext cx="5138737" cy="2814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" name="Google Shape;125;p4"/>
          <p:cNvSpPr/>
          <p:nvPr/>
        </p:nvSpPr>
        <p:spPr>
          <a:xfrm>
            <a:off x="819150" y="1685925"/>
            <a:ext cx="8077200" cy="19716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Times New Roman"/>
              <a:buNone/>
            </a:pPr>
            <a:r>
              <a:rPr lang="en-US" sz="24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#include &lt;sys/types.h&gt;</a:t>
            </a:r>
            <a:endParaRPr/>
          </a:p>
          <a:p>
            <a:pPr indent="-341313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Times New Roman"/>
              <a:buNone/>
            </a:pPr>
            <a:r>
              <a:rPr lang="en-US" sz="24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#include &lt;sys/ipc.h&gt;</a:t>
            </a:r>
            <a:endParaRPr/>
          </a:p>
          <a:p>
            <a:pPr indent="-341313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Times New Roman"/>
              <a:buNone/>
            </a:pPr>
            <a:r>
              <a:rPr lang="en-US" sz="24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#include &lt;sys/shm.h&gt;</a:t>
            </a:r>
            <a:endParaRPr/>
          </a:p>
          <a:p>
            <a:pPr indent="-341313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008000"/>
              </a:buClr>
              <a:buSzPts val="2400"/>
              <a:buFont typeface="Times New Roman"/>
              <a:buNone/>
            </a:pPr>
            <a:r>
              <a:rPr lang="en-US" sz="2400">
                <a:solidFill>
                  <a:srgbClr val="008000"/>
                </a:solidFill>
                <a:latin typeface="Arial"/>
                <a:ea typeface="Arial"/>
                <a:cs typeface="Arial"/>
                <a:sym typeface="Arial"/>
              </a:rPr>
              <a:t>1.  Creating a shared segment or getting its ID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2" name="Google Shape;132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/>
              <a:t>System Calls for Shared Memory</a:t>
            </a:r>
            <a:endParaRPr/>
          </a:p>
        </p:txBody>
      </p:sp>
      <p:graphicFrame>
        <p:nvGraphicFramePr>
          <p:cNvPr id="133" name="Google Shape;133;p5"/>
          <p:cNvGraphicFramePr/>
          <p:nvPr/>
        </p:nvGraphicFramePr>
        <p:xfrm>
          <a:off x="1906588" y="3130550"/>
          <a:ext cx="5138737" cy="2454275"/>
        </p:xfrm>
        <a:graphic>
          <a:graphicData uri="http://schemas.openxmlformats.org/presentationml/2006/ole">
            <mc:AlternateContent>
              <mc:Choice Requires="v">
                <p:oleObj r:id="rId4" imgH="2454275" imgW="5138737" progId="" spid="_x0000_s1">
                  <p:embed/>
                </p:oleObj>
              </mc:Choice>
              <mc:Fallback>
                <p:oleObj r:id="rId5" imgH="2454275" imgW="5138737" progId="">
                  <p:embed/>
                  <p:pic>
                    <p:nvPicPr>
                      <p:cNvPr id="133" name="Google Shape;133;p5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906588" y="3130550"/>
                        <a:ext cx="5138737" cy="2454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" name="Google Shape;134;p5"/>
          <p:cNvSpPr/>
          <p:nvPr/>
        </p:nvSpPr>
        <p:spPr>
          <a:xfrm>
            <a:off x="657225" y="1676400"/>
            <a:ext cx="77724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2500"/>
              <a:buFont typeface="Times New Roman"/>
              <a:buNone/>
            </a:pPr>
            <a:r>
              <a:rPr lang="en-US" sz="2500">
                <a:solidFill>
                  <a:srgbClr val="008000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lang="en-US" sz="3200">
                <a:solidFill>
                  <a:srgbClr val="008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400">
                <a:solidFill>
                  <a:srgbClr val="008000"/>
                </a:solidFill>
                <a:latin typeface="Arial"/>
                <a:ea typeface="Arial"/>
                <a:cs typeface="Arial"/>
                <a:sym typeface="Arial"/>
              </a:rPr>
              <a:t>Attaching (mapping) the existing memory segment (getting its pointer).</a:t>
            </a:r>
            <a:r>
              <a:rPr lang="en-US"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6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1" name="Google Shape;141;p6"/>
          <p:cNvSpPr txBox="1"/>
          <p:nvPr>
            <p:ph type="title"/>
          </p:nvPr>
        </p:nvSpPr>
        <p:spPr>
          <a:xfrm>
            <a:off x="457200" y="273050"/>
            <a:ext cx="8229600" cy="1236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6"/>
          <p:cNvSpPr txBox="1"/>
          <p:nvPr>
            <p:ph idx="1" type="body"/>
          </p:nvPr>
        </p:nvSpPr>
        <p:spPr>
          <a:xfrm>
            <a:off x="339725" y="1752600"/>
            <a:ext cx="8470900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ourier New"/>
              <a:buNone/>
            </a:pPr>
            <a:r>
              <a:rPr lang="en-US" sz="2500">
                <a:latin typeface="Courier New"/>
                <a:ea typeface="Courier New"/>
                <a:cs typeface="Courier New"/>
                <a:sym typeface="Courier New"/>
              </a:rPr>
              <a:t>Typedef struct shmid_ds{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None/>
            </a:pP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struct ipc_perm shm_perm; /* operation permission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None/>
            </a:pP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					 structure 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None/>
            </a:pP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size_t shm_segsz; 	    /* size of segment in bytes */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None/>
            </a:pP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pid_t shm_lpid; 	    /* process ID of last operation */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None/>
            </a:pP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pid_t shm_cpid; 	    /* process ID of creator */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None/>
            </a:pP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shmatt_t shm_nattch;   /* number of current attaches */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None/>
            </a:pP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time_t shm_atime; 	    /* time of last shmat */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None/>
            </a:pP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time_t shm_dtime; 	    /* time of last shmdt */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None/>
            </a:pP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time_t shm_ctime;</a:t>
            </a:r>
            <a:r>
              <a:rPr lang="en-US" sz="1600"/>
              <a:t> 	         </a:t>
            </a: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/* time of last shctl */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} </a:t>
            </a:r>
            <a:r>
              <a:rPr lang="en-US" sz="2500">
                <a:latin typeface="Courier New"/>
                <a:ea typeface="Courier New"/>
                <a:cs typeface="Courier New"/>
                <a:sym typeface="Courier New"/>
              </a:rPr>
              <a:t>shmid_ds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9" name="Google Shape;149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Example</a:t>
            </a:r>
            <a:endParaRPr/>
          </a:p>
        </p:txBody>
      </p:sp>
      <p:sp>
        <p:nvSpPr>
          <p:cNvPr id="150" name="Google Shape;150;p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29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ourier New"/>
              <a:buNone/>
            </a:pP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/* Header file line.h */</a:t>
            </a:r>
            <a:endParaRPr/>
          </a:p>
          <a:p>
            <a:pPr indent="-341313" lvl="0" marL="342900" rtl="0" algn="l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ourier New"/>
              <a:buNone/>
            </a:pP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struct info {</a:t>
            </a:r>
            <a:endParaRPr/>
          </a:p>
          <a:p>
            <a:pPr indent="-341313" lvl="0" marL="342900" rtl="0" algn="l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ourier New"/>
              <a:buNone/>
            </a:pP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             char c;</a:t>
            </a:r>
            <a:endParaRPr/>
          </a:p>
          <a:p>
            <a:pPr indent="-341313" lvl="0" marL="342900" rtl="0" algn="l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ourier New"/>
              <a:buNone/>
            </a:pP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             int length;</a:t>
            </a:r>
            <a:endParaRPr/>
          </a:p>
          <a:p>
            <a:pPr indent="-341313" lvl="0" marL="342900" rtl="0" algn="l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ourier New"/>
              <a:buNone/>
            </a:pP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};</a:t>
            </a:r>
            <a:endParaRPr/>
          </a:p>
          <a:p>
            <a:pPr indent="-341313" lvl="0" marL="342900" rtl="0" algn="l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ourier New"/>
              <a:buNone/>
            </a:pP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#define key ((</a:t>
            </a: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key_t)(</a:t>
            </a:r>
            <a:r>
              <a:rPr lang="en-US" sz="19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key = 1243</a:t>
            </a: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))</a:t>
            </a: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;</a:t>
            </a:r>
            <a:endParaRPr/>
          </a:p>
          <a:p>
            <a:pPr indent="-341313" lvl="0" marL="342900" rtl="0" algn="l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ourier New"/>
              <a:buNone/>
            </a:pP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#define  MSIZ  sizeof(struct info)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10d7743a48_0_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</a:t>
            </a:r>
            <a:endParaRPr/>
          </a:p>
        </p:txBody>
      </p:sp>
      <p:sp>
        <p:nvSpPr>
          <p:cNvPr id="157" name="Google Shape;157;g110d7743a48_0_10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Process A</a:t>
            </a:r>
            <a:endParaRPr/>
          </a:p>
        </p:txBody>
      </p:sp>
      <p:sp>
        <p:nvSpPr>
          <p:cNvPr id="158" name="Google Shape;158;g110d7743a48_0_10"/>
          <p:cNvSpPr txBox="1"/>
          <p:nvPr>
            <p:ph idx="2" type="body"/>
          </p:nvPr>
        </p:nvSpPr>
        <p:spPr>
          <a:xfrm>
            <a:off x="457200" y="2174875"/>
            <a:ext cx="4040100" cy="46830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&lt;stdio.h&gt;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&lt;stdlib.h&gt;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&lt;sys/types.h&gt;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&lt;sys/ipc.h&gt;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&lt;sys/shm.h&gt;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&lt;unistd.h&gt;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#include "line.h"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main(void)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{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int  i, id 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struct info *ctrl;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if ( (id = shmget( key,MSIZ,IPC_CREAT | 0666) ) &lt; 0 )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	printf("error 1\n");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	exit(1)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if ( (ctrl = (struct info *) shmat( id, 0, 0)) &lt;= (struct info *) (0)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		 printf("error 2\n");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	 exit(1) ;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    	}</a:t>
            </a:r>
            <a:endParaRPr sz="1000"/>
          </a:p>
        </p:txBody>
      </p:sp>
      <p:sp>
        <p:nvSpPr>
          <p:cNvPr id="159" name="Google Shape;159;g110d7743a48_0_10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Process B</a:t>
            </a:r>
            <a:endParaRPr/>
          </a:p>
        </p:txBody>
      </p:sp>
      <p:sp>
        <p:nvSpPr>
          <p:cNvPr id="160" name="Google Shape;160;g110d7743a48_0_10"/>
          <p:cNvSpPr txBox="1"/>
          <p:nvPr>
            <p:ph idx="4" type="body"/>
          </p:nvPr>
        </p:nvSpPr>
        <p:spPr>
          <a:xfrm>
            <a:off x="4645025" y="2174875"/>
            <a:ext cx="4041900" cy="46830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&lt;stdio.h&gt;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&lt;stdlib.h&gt;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&lt;sys/types.h&gt;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&lt;sys/ipc.h&gt;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&lt;sys/shm.h&gt;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#include "line.h"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main(int argc, char *argv[])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{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int  id 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struct info *ctrl;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if (argc &lt; 3)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	 exit(3);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	 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if ( (id = shmget( key,MSIZ, 0 )) &lt; 0 )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	exit(1)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  	ctrl = (struct info *) shmat( id, 0, 0);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	if ( ctrl &lt;= (struct info *) (0)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	exit(1) ;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    	}</a:t>
            </a:r>
            <a:endParaRPr sz="1000"/>
          </a:p>
        </p:txBody>
      </p:sp>
      <p:sp>
        <p:nvSpPr>
          <p:cNvPr id="161" name="Google Shape;161;g110d7743a48_0_10"/>
          <p:cNvSpPr txBox="1"/>
          <p:nvPr>
            <p:ph idx="12" type="sldNum"/>
          </p:nvPr>
        </p:nvSpPr>
        <p:spPr>
          <a:xfrm>
            <a:off x="6553200" y="6245225"/>
            <a:ext cx="2132100" cy="4746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10d7743a48_0_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</a:t>
            </a:r>
            <a:endParaRPr/>
          </a:p>
        </p:txBody>
      </p:sp>
      <p:sp>
        <p:nvSpPr>
          <p:cNvPr id="168" name="Google Shape;168;g110d7743a48_0_22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Process A</a:t>
            </a:r>
            <a:endParaRPr/>
          </a:p>
        </p:txBody>
      </p:sp>
      <p:sp>
        <p:nvSpPr>
          <p:cNvPr id="169" name="Google Shape;169;g110d7743a48_0_22"/>
          <p:cNvSpPr txBox="1"/>
          <p:nvPr>
            <p:ph idx="2" type="body"/>
          </p:nvPr>
        </p:nvSpPr>
        <p:spPr>
          <a:xfrm>
            <a:off x="457200" y="2174875"/>
            <a:ext cx="4040100" cy="46830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ctrl-&gt;c = 'a';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ctrl-&gt;length = 10;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// print line every 4 seconds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for (i = 0 ; i &lt;ctrl-&gt;length ; i++ 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 putchar (ctrl-&gt;c);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 putchar ('\n');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	  sleep(4);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//now detach the pointer from the shared memory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shmdt(ctrl);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//let us delete the shared memory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shmctl(id,IPC_RMID,NULL);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 //job done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}</a:t>
            </a:r>
            <a:endParaRPr sz="1000"/>
          </a:p>
        </p:txBody>
      </p:sp>
      <p:sp>
        <p:nvSpPr>
          <p:cNvPr id="170" name="Google Shape;170;g110d7743a48_0_22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Process B</a:t>
            </a:r>
            <a:endParaRPr/>
          </a:p>
        </p:txBody>
      </p:sp>
      <p:sp>
        <p:nvSpPr>
          <p:cNvPr id="171" name="Google Shape;171;g110d7743a48_0_22"/>
          <p:cNvSpPr txBox="1"/>
          <p:nvPr>
            <p:ph idx="4" type="body"/>
          </p:nvPr>
        </p:nvSpPr>
        <p:spPr>
          <a:xfrm>
            <a:off x="4645025" y="2174875"/>
            <a:ext cx="4041900" cy="46830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ctrl-&gt;c = argv[1][0] 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	ctrl-&gt;length = atoi(argv[2]);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	 //detach the pointer from the shared memory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	 shmdt(ctrl);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/>
              <a:t>  	 exit(0);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 }</a:t>
            </a:r>
            <a:endParaRPr sz="1000"/>
          </a:p>
        </p:txBody>
      </p:sp>
      <p:sp>
        <p:nvSpPr>
          <p:cNvPr id="172" name="Google Shape;172;g110d7743a48_0_22"/>
          <p:cNvSpPr txBox="1"/>
          <p:nvPr>
            <p:ph idx="12" type="sldNum"/>
          </p:nvPr>
        </p:nvSpPr>
        <p:spPr>
          <a:xfrm>
            <a:off x="6553200" y="6245225"/>
            <a:ext cx="2132100" cy="474600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2005-09-29T18:29:25Z</dcterms:created>
  <dc:creator>A. Nasan</dc:creator>
</cp:coreProperties>
</file>