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26" roundtripDataSignature="AMtx7mgUUR9Qf64qDKnLCMvaqjUUh2kWr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customschemas.google.com/relationships/presentationmetadata" Target="metadata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2" name="Google Shape;162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63" name="Google Shape;16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0" name="Google Shape;170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71" name="Google Shape;17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8" name="Google Shape;178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79" name="Google Shape;17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6" name="Google Shape;186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87" name="Google Shape;18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4" name="Google Shape;194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95" name="Google Shape;19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2" name="Google Shape;202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03" name="Google Shape;20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0" name="Google Shape;210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1" name="Google Shape;21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9" name="Google Shape;219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20" name="Google Shape;220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7" name="Google Shape;227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28" name="Google Shape;22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5" name="Google Shape;235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36" name="Google Shape;236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9" name="Google Shape;99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0" name="Google Shape;100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3" name="Google Shape;243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44" name="Google Shape;244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7" name="Google Shape;107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5" name="Google Shape;115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6" name="Google Shape;116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3" name="Google Shape;123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C_Slide_Samples\Write.c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1" name="Google Shape;131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2" name="Google Shape;132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9" name="Google Shape;139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0" name="Google Shape;140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C_Slide_Samples\Open.c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4" name="Google Shape;154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5" name="Google Shape;15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C_Slide_Samples\Read.c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3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31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76" name="Google Shape;76;p3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3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32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3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3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3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33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3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3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3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, and Content" type="txAndObj">
  <p:cSld name="TEXT_AND_OBJEC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4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4"/>
          <p:cNvSpPr txBox="1"/>
          <p:nvPr>
            <p:ph idx="1" type="body"/>
          </p:nvPr>
        </p:nvSpPr>
        <p:spPr>
          <a:xfrm>
            <a:off x="457200" y="1600200"/>
            <a:ext cx="4037013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24"/>
          <p:cNvSpPr txBox="1"/>
          <p:nvPr>
            <p:ph idx="2" type="body"/>
          </p:nvPr>
        </p:nvSpPr>
        <p:spPr>
          <a:xfrm>
            <a:off x="4646613" y="1600200"/>
            <a:ext cx="4038600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24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4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4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7" name="Google Shape;37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3" name="Google Shape;43;p2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4" name="Google Shape;44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2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1" name="Google Shape;51;p2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2" name="Google Shape;52;p2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3" name="Google Shape;53;p2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8" name="Google Shape;68;p3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3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Operating System Lab</a:t>
            </a:r>
            <a:endParaRPr/>
          </a:p>
        </p:txBody>
      </p:sp>
      <p:sp>
        <p:nvSpPr>
          <p:cNvPr id="96" name="Google Shape;96;p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/>
              <a:t>Lect-2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6" name="Google Shape;166;p10"/>
          <p:cNvSpPr txBox="1"/>
          <p:nvPr>
            <p:ph type="title"/>
          </p:nvPr>
        </p:nvSpPr>
        <p:spPr>
          <a:xfrm>
            <a:off x="457200" y="190500"/>
            <a:ext cx="8229600" cy="13128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en-US" sz="4000"/>
              <a:t>Interprocess Communication (pipes)</a:t>
            </a:r>
            <a:endParaRPr/>
          </a:p>
        </p:txBody>
      </p:sp>
      <p:sp>
        <p:nvSpPr>
          <p:cNvPr id="167" name="Google Shape;167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1313" lvl="0" marL="34131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Pipe is the most traditional Unix inter-process communication</a:t>
            </a:r>
            <a:endParaRPr/>
          </a:p>
          <a:p>
            <a:pPr indent="-341313" lvl="0" marL="341313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The pipe function creates a communication buffer that the caller can access through the file descriptors.</a:t>
            </a:r>
            <a:endParaRPr/>
          </a:p>
          <a:p>
            <a:pPr indent="-341313" lvl="0" marL="341313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The data written to one file descriptor and read from the other on a first-in-first-out basis.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4" name="Google Shape;174;p11"/>
          <p:cNvSpPr txBox="1"/>
          <p:nvPr>
            <p:ph type="title"/>
          </p:nvPr>
        </p:nvSpPr>
        <p:spPr>
          <a:xfrm>
            <a:off x="457200" y="273050"/>
            <a:ext cx="8229600" cy="1236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75" name="Google Shape;175;p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1313" lvl="0" marL="34131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Pipes are typically used to communicate between </a:t>
            </a:r>
            <a:r>
              <a:rPr lang="en-US" sz="2800">
                <a:solidFill>
                  <a:srgbClr val="A50021"/>
                </a:solidFill>
              </a:rPr>
              <a:t>two different processes</a:t>
            </a:r>
            <a:r>
              <a:rPr lang="en-US" sz="2800"/>
              <a:t>:</a:t>
            </a:r>
            <a:endParaRPr/>
          </a:p>
          <a:p>
            <a:pPr indent="-284163" lvl="1" marL="7413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Process A (parent) </a:t>
            </a:r>
            <a:r>
              <a:rPr lang="en-US" sz="2400">
                <a:solidFill>
                  <a:srgbClr val="A50021"/>
                </a:solidFill>
              </a:rPr>
              <a:t>creates a pipe  </a:t>
            </a:r>
            <a:endParaRPr/>
          </a:p>
          <a:p>
            <a:pPr indent="-284163" lvl="1" marL="7413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Process A </a:t>
            </a:r>
            <a:r>
              <a:rPr lang="en-US" sz="2400">
                <a:solidFill>
                  <a:srgbClr val="A50021"/>
                </a:solidFill>
              </a:rPr>
              <a:t>forks twice</a:t>
            </a:r>
            <a:r>
              <a:rPr lang="en-US" sz="2400"/>
              <a:t>, creating B and C.</a:t>
            </a:r>
            <a:endParaRPr/>
          </a:p>
          <a:p>
            <a:pPr indent="-284163" lvl="1" marL="7413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Each </a:t>
            </a:r>
            <a:r>
              <a:rPr lang="en-US" sz="2400">
                <a:solidFill>
                  <a:srgbClr val="A50021"/>
                </a:solidFill>
              </a:rPr>
              <a:t>process closes the ends of the pipe it does not need.</a:t>
            </a:r>
            <a:r>
              <a:rPr lang="en-US" sz="2400"/>
              <a:t>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1" lang="en-US" sz="2200"/>
              <a:t>Process B </a:t>
            </a:r>
            <a:r>
              <a:rPr lang="en-US" sz="2200"/>
              <a:t>closes </a:t>
            </a:r>
            <a:r>
              <a:rPr lang="en-US" sz="2200">
                <a:solidFill>
                  <a:srgbClr val="A50021"/>
                </a:solidFill>
              </a:rPr>
              <a:t>downstream </a:t>
            </a:r>
            <a:r>
              <a:rPr lang="en-US" sz="2200"/>
              <a:t>end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1" lang="en-US" sz="2200"/>
              <a:t>Process C </a:t>
            </a:r>
            <a:r>
              <a:rPr lang="en-US" sz="2200"/>
              <a:t>closes </a:t>
            </a:r>
            <a:r>
              <a:rPr lang="en-US" sz="2200">
                <a:solidFill>
                  <a:srgbClr val="A50021"/>
                </a:solidFill>
              </a:rPr>
              <a:t>upstream </a:t>
            </a:r>
            <a:r>
              <a:rPr lang="en-US" sz="2200"/>
              <a:t>end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1" lang="en-US" sz="2200"/>
              <a:t>Process A </a:t>
            </a:r>
            <a:r>
              <a:rPr lang="en-US" sz="2200"/>
              <a:t>closes </a:t>
            </a:r>
            <a:r>
              <a:rPr lang="en-US" sz="2200">
                <a:solidFill>
                  <a:srgbClr val="A50021"/>
                </a:solidFill>
              </a:rPr>
              <a:t>both ends</a:t>
            </a:r>
            <a:endParaRPr/>
          </a:p>
          <a:p>
            <a:pPr indent="-284163" lvl="1" marL="7413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Processes B and C execute other programs, </a:t>
            </a:r>
            <a:r>
              <a:rPr lang="en-US" sz="2400">
                <a:solidFill>
                  <a:srgbClr val="A50021"/>
                </a:solidFill>
              </a:rPr>
              <a:t>using exec</a:t>
            </a:r>
            <a:r>
              <a:rPr lang="en-US" sz="2400"/>
              <a:t>, where file descriptors are retained.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2" name="Google Shape;182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Synchronization Using Pipes</a:t>
            </a:r>
            <a:endParaRPr/>
          </a:p>
        </p:txBody>
      </p:sp>
      <p:sp>
        <p:nvSpPr>
          <p:cNvPr id="183" name="Google Shape;183;p1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1313" lvl="0" marL="341313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Have </a:t>
            </a:r>
            <a:r>
              <a:rPr lang="en-US" sz="2800">
                <a:solidFill>
                  <a:srgbClr val="A50021"/>
                </a:solidFill>
              </a:rPr>
              <a:t>finite capacity</a:t>
            </a:r>
            <a:r>
              <a:rPr lang="en-US" sz="2800"/>
              <a:t> (few hundred bytes)</a:t>
            </a:r>
            <a:endParaRPr/>
          </a:p>
          <a:p>
            <a:pPr indent="-341313" lvl="0" marL="341313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This imposes </a:t>
            </a:r>
            <a:r>
              <a:rPr lang="en-US" sz="2800">
                <a:solidFill>
                  <a:srgbClr val="A50021"/>
                </a:solidFill>
              </a:rPr>
              <a:t>loose synchronization</a:t>
            </a:r>
            <a:r>
              <a:rPr lang="en-US" sz="2800"/>
              <a:t> between up and down stream processes:</a:t>
            </a:r>
            <a:endParaRPr/>
          </a:p>
          <a:p>
            <a:pPr indent="-284163" lvl="1" marL="741363" rtl="0" algn="l">
              <a:spcBef>
                <a:spcPts val="600"/>
              </a:spcBef>
              <a:spcAft>
                <a:spcPts val="0"/>
              </a:spcAft>
              <a:buClr>
                <a:srgbClr val="A50021"/>
              </a:buClr>
              <a:buSzPts val="2400"/>
              <a:buFont typeface="Arial"/>
              <a:buChar char="–"/>
            </a:pPr>
            <a:r>
              <a:rPr lang="en-US" sz="2400">
                <a:solidFill>
                  <a:srgbClr val="A50021"/>
                </a:solidFill>
              </a:rPr>
              <a:t>Upstream</a:t>
            </a:r>
            <a:r>
              <a:rPr lang="en-US" sz="2400"/>
              <a:t> process </a:t>
            </a:r>
            <a:r>
              <a:rPr lang="en-US" sz="2400">
                <a:solidFill>
                  <a:srgbClr val="A50021"/>
                </a:solidFill>
              </a:rPr>
              <a:t>blocks if pipe is full</a:t>
            </a:r>
            <a:r>
              <a:rPr lang="en-US" sz="2400"/>
              <a:t> </a:t>
            </a:r>
            <a:endParaRPr/>
          </a:p>
          <a:p>
            <a:pPr indent="-228600" lvl="2" marL="1143000" rtl="0" algn="l"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/>
              <a:t>Until downstream consumes some</a:t>
            </a:r>
            <a:endParaRPr/>
          </a:p>
          <a:p>
            <a:pPr indent="-284163" lvl="1" marL="741363" rtl="0" algn="l">
              <a:spcBef>
                <a:spcPts val="600"/>
              </a:spcBef>
              <a:spcAft>
                <a:spcPts val="0"/>
              </a:spcAft>
              <a:buClr>
                <a:srgbClr val="A50021"/>
              </a:buClr>
              <a:buSzPts val="2400"/>
              <a:buFont typeface="Arial"/>
              <a:buChar char="–"/>
            </a:pPr>
            <a:r>
              <a:rPr lang="en-US" sz="2400">
                <a:solidFill>
                  <a:srgbClr val="A50021"/>
                </a:solidFill>
              </a:rPr>
              <a:t>Downstream </a:t>
            </a:r>
            <a:r>
              <a:rPr lang="en-US" sz="2400"/>
              <a:t>process </a:t>
            </a:r>
            <a:r>
              <a:rPr lang="en-US" sz="2400">
                <a:solidFill>
                  <a:srgbClr val="A50021"/>
                </a:solidFill>
              </a:rPr>
              <a:t>blocks if pipe is empty</a:t>
            </a:r>
            <a:endParaRPr/>
          </a:p>
          <a:p>
            <a:pPr indent="-228600" lvl="2" marL="1143000" rtl="0" algn="l"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/>
              <a:t>Until upstream writes some</a:t>
            </a:r>
            <a:endParaRPr/>
          </a:p>
          <a:p>
            <a:pPr indent="-341313" lvl="0" marL="341313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If </a:t>
            </a:r>
            <a:r>
              <a:rPr lang="en-US" sz="2800">
                <a:solidFill>
                  <a:srgbClr val="A50021"/>
                </a:solidFill>
              </a:rPr>
              <a:t>upstream closes descriptor</a:t>
            </a:r>
            <a:r>
              <a:rPr lang="en-US" sz="2800"/>
              <a:t>, a downstream read operation will </a:t>
            </a:r>
            <a:r>
              <a:rPr lang="en-US" sz="2800">
                <a:solidFill>
                  <a:srgbClr val="A50021"/>
                </a:solidFill>
              </a:rPr>
              <a:t>return EOF (0)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0" name="Google Shape;190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Using Pipes</a:t>
            </a:r>
            <a:endParaRPr/>
          </a:p>
        </p:txBody>
      </p:sp>
      <p:pic>
        <p:nvPicPr>
          <p:cNvPr id="191" name="Google Shape;19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20938" y="1600200"/>
            <a:ext cx="4300537" cy="4525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8" name="Google Shape;198;p14"/>
          <p:cNvSpPr txBox="1"/>
          <p:nvPr>
            <p:ph type="title"/>
          </p:nvPr>
        </p:nvSpPr>
        <p:spPr>
          <a:xfrm>
            <a:off x="457200" y="273050"/>
            <a:ext cx="8229600" cy="1236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99" name="Google Shape;199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1313" lvl="0" marL="341313" rtl="0" algn="l">
              <a:spcBef>
                <a:spcPts val="0"/>
              </a:spcBef>
              <a:spcAft>
                <a:spcPts val="0"/>
              </a:spcAft>
              <a:buClr>
                <a:srgbClr val="A50021"/>
              </a:buClr>
              <a:buSzPts val="3200"/>
              <a:buFont typeface="Arial"/>
              <a:buChar char="•"/>
            </a:pPr>
            <a:r>
              <a:rPr lang="en-US">
                <a:solidFill>
                  <a:srgbClr val="A50021"/>
                </a:solidFill>
              </a:rPr>
              <a:t>Closing upstream end of pipe is essential</a:t>
            </a:r>
            <a:r>
              <a:rPr lang="en-US"/>
              <a:t> for 1</a:t>
            </a:r>
            <a:r>
              <a:rPr baseline="30000" lang="en-US"/>
              <a:t>st</a:t>
            </a:r>
            <a:r>
              <a:rPr lang="en-US"/>
              <a:t> process otherwise it will never see </a:t>
            </a:r>
            <a:r>
              <a:rPr lang="en-US">
                <a:solidFill>
                  <a:srgbClr val="A50021"/>
                </a:solidFill>
              </a:rPr>
              <a:t>EOF</a:t>
            </a:r>
            <a:endParaRPr/>
          </a:p>
          <a:p>
            <a:pPr indent="-341313" lvl="0" marL="341313" rtl="0" algn="l">
              <a:spcBef>
                <a:spcPts val="640"/>
              </a:spcBef>
              <a:spcAft>
                <a:spcPts val="0"/>
              </a:spcAft>
              <a:buClr>
                <a:srgbClr val="A50021"/>
              </a:buClr>
              <a:buSzPts val="3200"/>
              <a:buFont typeface="Arial"/>
              <a:buNone/>
            </a:pPr>
            <a:r>
              <a:t/>
            </a:r>
            <a:endParaRPr>
              <a:solidFill>
                <a:srgbClr val="A50021"/>
              </a:solidFill>
            </a:endParaRPr>
          </a:p>
          <a:p>
            <a:pPr indent="-341313" lvl="0" marL="341313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A pair of </a:t>
            </a:r>
            <a:r>
              <a:rPr lang="en-US">
                <a:solidFill>
                  <a:srgbClr val="A50021"/>
                </a:solidFill>
              </a:rPr>
              <a:t>wait() </a:t>
            </a:r>
            <a:r>
              <a:rPr lang="en-US"/>
              <a:t>are there to ensure that parent will not return before </a:t>
            </a:r>
            <a:r>
              <a:rPr lang="en-US">
                <a:solidFill>
                  <a:srgbClr val="A50021"/>
                </a:solidFill>
              </a:rPr>
              <a:t>both children have finished</a:t>
            </a:r>
            <a:endParaRPr/>
          </a:p>
          <a:p>
            <a:pPr indent="-341313" lvl="0" marL="341313" rtl="0" algn="l">
              <a:spcBef>
                <a:spcPts val="640"/>
              </a:spcBef>
              <a:spcAft>
                <a:spcPts val="0"/>
              </a:spcAft>
              <a:buClr>
                <a:srgbClr val="A50021"/>
              </a:buClr>
              <a:buSzPts val="3200"/>
              <a:buFont typeface="Arial"/>
              <a:buNone/>
            </a:pPr>
            <a:r>
              <a:t/>
            </a:r>
            <a:endParaRPr>
              <a:solidFill>
                <a:srgbClr val="A5002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6" name="Google Shape;206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to Create Pipes</a:t>
            </a:r>
            <a:endParaRPr/>
          </a:p>
        </p:txBody>
      </p:sp>
      <p:sp>
        <p:nvSpPr>
          <p:cNvPr id="207" name="Google Shape;207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1313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None/>
            </a:pPr>
            <a:r>
              <a:rPr lang="en-US" sz="2800">
                <a:latin typeface="Courier New"/>
                <a:ea typeface="Courier New"/>
                <a:cs typeface="Courier New"/>
                <a:sym typeface="Courier New"/>
              </a:rPr>
              <a:t>#include &lt;stdio.h&gt; </a:t>
            </a:r>
            <a:endParaRPr/>
          </a:p>
          <a:p>
            <a:pPr indent="-341313" lvl="0" marL="342900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None/>
            </a:pPr>
            <a:r>
              <a:rPr lang="en-US" sz="2800">
                <a:latin typeface="Courier New"/>
                <a:ea typeface="Courier New"/>
                <a:cs typeface="Courier New"/>
                <a:sym typeface="Courier New"/>
              </a:rPr>
              <a:t>#include &lt;string.h&gt; </a:t>
            </a:r>
            <a:endParaRPr/>
          </a:p>
          <a:p>
            <a:pPr indent="-341313" lvl="0" marL="342900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None/>
            </a:pPr>
            <a:r>
              <a:rPr lang="en-US" sz="2800">
                <a:latin typeface="Courier New"/>
                <a:ea typeface="Courier New"/>
                <a:cs typeface="Courier New"/>
                <a:sym typeface="Courier New"/>
              </a:rPr>
              <a:t>#include &lt;unistd.h&gt; </a:t>
            </a:r>
            <a:endParaRPr/>
          </a:p>
          <a:p>
            <a:pPr indent="-341313" lvl="0" marL="342900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None/>
            </a:pPr>
            <a:r>
              <a:rPr lang="en-US" sz="2800">
                <a:latin typeface="Courier New"/>
                <a:ea typeface="Courier New"/>
                <a:cs typeface="Courier New"/>
                <a:sym typeface="Courier New"/>
              </a:rPr>
              <a:t>#include &lt;sys/types.h&gt; </a:t>
            </a:r>
            <a:endParaRPr/>
          </a:p>
          <a:p>
            <a:pPr indent="-341313" lvl="0" marL="342900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sz="2800">
              <a:latin typeface="Courier New"/>
              <a:ea typeface="Courier New"/>
              <a:cs typeface="Courier New"/>
              <a:sym typeface="Courier New"/>
            </a:endParaRPr>
          </a:p>
          <a:p>
            <a:pPr indent="-341313" lvl="0" marL="342900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None/>
            </a:pPr>
            <a:r>
              <a:rPr lang="en-US" sz="2800">
                <a:latin typeface="Courier New"/>
                <a:ea typeface="Courier New"/>
                <a:cs typeface="Courier New"/>
                <a:sym typeface="Courier New"/>
              </a:rPr>
              <a:t>int fd[2]; </a:t>
            </a:r>
            <a:endParaRPr/>
          </a:p>
          <a:p>
            <a:pPr indent="-341313" lvl="0" marL="342900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None/>
            </a:pPr>
            <a:r>
              <a:rPr lang="en-US" sz="2800">
                <a:latin typeface="Courier New"/>
                <a:ea typeface="Courier New"/>
                <a:cs typeface="Courier New"/>
                <a:sym typeface="Courier New"/>
              </a:rPr>
              <a:t>if (pipe(fd) == -1) </a:t>
            </a:r>
            <a:endParaRPr/>
          </a:p>
          <a:p>
            <a:pPr indent="-341313" lvl="0" marL="342900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None/>
            </a:pPr>
            <a:r>
              <a:rPr lang="en-US" sz="2800">
                <a:latin typeface="Courier New"/>
                <a:ea typeface="Courier New"/>
                <a:cs typeface="Courier New"/>
                <a:sym typeface="Courier New"/>
              </a:rPr>
              <a:t>	perror("Failed to create the pipe");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6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4" name="Google Shape;214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Redirection</a:t>
            </a:r>
            <a:endParaRPr/>
          </a:p>
        </p:txBody>
      </p:sp>
      <p:sp>
        <p:nvSpPr>
          <p:cNvPr id="215" name="Google Shape;215;p16"/>
          <p:cNvSpPr txBox="1"/>
          <p:nvPr>
            <p:ph idx="1" type="body"/>
          </p:nvPr>
        </p:nvSpPr>
        <p:spPr>
          <a:xfrm>
            <a:off x="457200" y="1600200"/>
            <a:ext cx="7940675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1313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None/>
            </a:pPr>
            <a:r>
              <a:rPr b="1" lang="en-US" sz="2400">
                <a:latin typeface="Courier New"/>
                <a:ea typeface="Courier New"/>
                <a:cs typeface="Courier New"/>
                <a:sym typeface="Courier New"/>
              </a:rPr>
              <a:t>#include &lt;unistd.h&gt; </a:t>
            </a:r>
            <a:endParaRPr/>
          </a:p>
          <a:p>
            <a:pPr indent="-341313" lvl="0" marL="34290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None/>
            </a:pPr>
            <a:r>
              <a:rPr b="1" lang="en-US" sz="2400">
                <a:latin typeface="Courier New"/>
                <a:ea typeface="Courier New"/>
                <a:cs typeface="Courier New"/>
                <a:sym typeface="Courier New"/>
              </a:rPr>
              <a:t>int dup2(int OldFileDes, int NewFileDes);</a:t>
            </a:r>
            <a:r>
              <a:rPr lang="en-US" sz="240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endParaRPr/>
          </a:p>
          <a:p>
            <a:pPr indent="-341313" lvl="0" marL="342900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takes an existing file descriptor (OldFileDes) and duplicates it into (NewFileDes)</a:t>
            </a:r>
            <a:endParaRPr/>
          </a:p>
          <a:p>
            <a:pPr indent="-341313" lvl="0" marL="342900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Example:</a:t>
            </a:r>
            <a:endParaRPr/>
          </a:p>
          <a:p>
            <a:pPr indent="-341313" lvl="0" marL="342900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/>
          </a:p>
          <a:p>
            <a:pPr indent="-284163" lvl="1" marL="742950" rtl="0" algn="l">
              <a:spcBef>
                <a:spcPts val="600"/>
              </a:spcBef>
              <a:spcAft>
                <a:spcPts val="0"/>
              </a:spcAft>
              <a:buClr>
                <a:srgbClr val="A50021"/>
              </a:buClr>
              <a:buSzPts val="2400"/>
              <a:buFont typeface="Courier New"/>
              <a:buNone/>
            </a:pPr>
            <a:r>
              <a:rPr b="1" lang="en-US" sz="24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fd = open("my.file“,O_RDRW</a:t>
            </a:r>
            <a:r>
              <a:rPr lang="en-US" sz="2400">
                <a:solidFill>
                  <a:srgbClr val="A50021"/>
                </a:solidFill>
              </a:rPr>
              <a:t> </a:t>
            </a:r>
            <a:r>
              <a:rPr b="1" lang="en-US" sz="24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endParaRPr/>
          </a:p>
          <a:p>
            <a:pPr indent="-284163" lvl="1" marL="742950" rtl="0" algn="l">
              <a:spcBef>
                <a:spcPts val="600"/>
              </a:spcBef>
              <a:spcAft>
                <a:spcPts val="0"/>
              </a:spcAft>
              <a:buClr>
                <a:srgbClr val="A50021"/>
              </a:buClr>
              <a:buSzPts val="2400"/>
              <a:buFont typeface="Courier New"/>
              <a:buNone/>
            </a:pPr>
            <a:r>
              <a:rPr b="1" lang="en-US" sz="24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dup2(fd,1)</a:t>
            </a:r>
            <a:r>
              <a:rPr lang="en-US" sz="240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endParaRPr/>
          </a:p>
        </p:txBody>
      </p:sp>
      <p:pic>
        <p:nvPicPr>
          <p:cNvPr id="216" name="Google Shape;216;p16"/>
          <p:cNvPicPr preferRelativeResize="0"/>
          <p:nvPr/>
        </p:nvPicPr>
        <p:blipFill rotWithShape="1">
          <a:blip r:embed="rId3">
            <a:alphaModFix/>
          </a:blip>
          <a:srcRect b="58507" l="62549" r="23830" t="14508"/>
          <a:stretch/>
        </p:blipFill>
        <p:spPr>
          <a:xfrm>
            <a:off x="6218238" y="3527425"/>
            <a:ext cx="2217737" cy="25987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3" name="Google Shape;223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Example</a:t>
            </a:r>
            <a:endParaRPr/>
          </a:p>
        </p:txBody>
      </p:sp>
      <p:sp>
        <p:nvSpPr>
          <p:cNvPr id="224" name="Google Shape;224;p1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341313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50021"/>
              </a:buClr>
              <a:buSzPts val="2400"/>
              <a:buFont typeface="Courier New"/>
              <a:buNone/>
            </a:pPr>
            <a:r>
              <a:rPr b="1" lang="en-US" sz="24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who | sort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rgbClr val="A5002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1313" lvl="0" marL="3429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The shell gets the output of who connected to the upstream end of the pipe, and the input to sort connected to the downstream end.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Shell uses dup2 to do the plumbing:</a:t>
            </a:r>
            <a:endParaRPr/>
          </a:p>
          <a:p>
            <a:pPr indent="-284163" lvl="1" marL="741363" rtl="0" algn="l">
              <a:lnSpc>
                <a:spcPct val="8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</a:pPr>
            <a:r>
              <a:rPr lang="en-US" sz="2200"/>
              <a:t>dup2(old, new): </a:t>
            </a:r>
            <a:endParaRPr/>
          </a:p>
          <a:p>
            <a:pPr indent="-284163" lvl="1" marL="741363" rtl="0" algn="l">
              <a:lnSpc>
                <a:spcPct val="8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</a:pPr>
            <a:r>
              <a:rPr lang="en-US" sz="2200"/>
              <a:t>takes an </a:t>
            </a:r>
            <a:r>
              <a:rPr lang="en-US" sz="2200"/>
              <a:t>existing</a:t>
            </a:r>
            <a:r>
              <a:rPr lang="en-US" sz="2200"/>
              <a:t> file descriptor (old) and duplicates it into (new).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A50021"/>
              </a:buClr>
              <a:buSzPts val="2000"/>
              <a:buFont typeface="Courier New"/>
              <a:buNone/>
            </a:pPr>
            <a:r>
              <a:rPr lang="en-US" sz="20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A50021"/>
              </a:buClr>
              <a:buSzPts val="2000"/>
              <a:buFont typeface="Courier New"/>
              <a:buNone/>
            </a:pPr>
            <a:r>
              <a:rPr lang="en-US" sz="20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US" sz="20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int p[2];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A50021"/>
              </a:buClr>
              <a:buSzPts val="2000"/>
              <a:buFont typeface="Courier New"/>
              <a:buNone/>
            </a:pPr>
            <a:r>
              <a:rPr b="1" lang="en-US" sz="20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pipe(p);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A50021"/>
              </a:buClr>
              <a:buSzPts val="2000"/>
              <a:buFont typeface="Courier New"/>
              <a:buNone/>
            </a:pPr>
            <a:r>
              <a:rPr b="1" lang="en-US" sz="20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dup2(p[1], 1);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A50021"/>
              </a:buClr>
              <a:buSzPts val="2000"/>
              <a:buFont typeface="Courier New"/>
              <a:buNone/>
            </a:pPr>
            <a:r>
              <a:rPr b="1" lang="en-US" sz="20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  /*standard output connected upstream end of pipe*/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1" name="Google Shape;231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Example</a:t>
            </a:r>
            <a:endParaRPr/>
          </a:p>
        </p:txBody>
      </p:sp>
      <p:sp>
        <p:nvSpPr>
          <p:cNvPr id="232" name="Google Shape;232;p1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1313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main() {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 	int fds[2];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 	pipe(fds);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/*child 1 duplicates downstream into stdin 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if (fork() == 0) {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	dup2(fds[0], 0);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	close(fds[1]);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	execlp(“sort”, “sort”, 0); }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/*child 2 duplicates upstream into stdout 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else if fork() == 0) {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	dup2(fds[1], 1);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	close(fds[0]);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	execlp(“who”, ”who”, 0); }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else{  /*parent closes both ends and wait for children*/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	close(fds[0]);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	close(fds[1]);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	wait(0);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		wait(0); }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A50021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A50021"/>
                </a:solidFill>
                <a:latin typeface="Courier New"/>
                <a:ea typeface="Courier New"/>
                <a:cs typeface="Courier New"/>
                <a:sym typeface="Courier New"/>
              </a:rPr>
              <a:t>} 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9" name="Google Shape;239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Example</a:t>
            </a:r>
            <a:endParaRPr/>
          </a:p>
        </p:txBody>
      </p:sp>
      <p:pic>
        <p:nvPicPr>
          <p:cNvPr id="240" name="Google Shape;240;p19"/>
          <p:cNvPicPr preferRelativeResize="0"/>
          <p:nvPr/>
        </p:nvPicPr>
        <p:blipFill rotWithShape="1">
          <a:blip r:embed="rId3">
            <a:alphaModFix/>
          </a:blip>
          <a:srcRect b="41249" l="42305" r="23362" t="32832"/>
          <a:stretch/>
        </p:blipFill>
        <p:spPr>
          <a:xfrm>
            <a:off x="720725" y="1600200"/>
            <a:ext cx="7640638" cy="4525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2"/>
          <p:cNvSpPr txBox="1"/>
          <p:nvPr>
            <p:ph idx="1" type="body"/>
          </p:nvPr>
        </p:nvSpPr>
        <p:spPr>
          <a:xfrm>
            <a:off x="628650" y="1638300"/>
            <a:ext cx="7772400" cy="45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Input and output uses the read and the write system calls, which are accessed from C program through functions </a:t>
            </a:r>
            <a:r>
              <a:rPr i="1" lang="en-US">
                <a:latin typeface="Times New Roman"/>
                <a:ea typeface="Times New Roman"/>
                <a:cs typeface="Times New Roman"/>
                <a:sym typeface="Times New Roman"/>
              </a:rPr>
              <a:t>read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 and </a:t>
            </a:r>
            <a:r>
              <a:rPr i="1" lang="en-US">
                <a:latin typeface="Times New Roman"/>
                <a:ea typeface="Times New Roman"/>
                <a:cs typeface="Times New Roman"/>
                <a:sym typeface="Times New Roman"/>
              </a:rPr>
              <a:t>write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For both, the first argument is a file descriptor.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The second argument is a character array where the data is to go or come from.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The third argument is the number of bytes to be transferred.</a:t>
            </a:r>
            <a:endParaRPr/>
          </a:p>
        </p:txBody>
      </p:sp>
      <p:sp>
        <p:nvSpPr>
          <p:cNvPr id="104" name="Google Shape;104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/>
              <a:t>Low Level Function Calls</a:t>
            </a:r>
            <a:endParaRPr/>
          </a:p>
        </p:txBody>
      </p:sp>
    </p:spTree>
  </p:cSld>
  <p:clrMapOvr>
    <a:masterClrMapping/>
  </p:clrMapOvr>
  <p:transition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7" name="Google Shape;247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Pipes Characteristics</a:t>
            </a:r>
            <a:endParaRPr/>
          </a:p>
        </p:txBody>
      </p:sp>
      <p:sp>
        <p:nvSpPr>
          <p:cNvPr id="248" name="Google Shape;248;p2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1313" lvl="0" marL="341313" rtl="0" algn="l">
              <a:spcBef>
                <a:spcPts val="0"/>
              </a:spcBef>
              <a:spcAft>
                <a:spcPts val="0"/>
              </a:spcAft>
              <a:buClr>
                <a:srgbClr val="A5002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rgbClr val="A50021"/>
                </a:solidFill>
              </a:rPr>
              <a:t>Unidirectional</a:t>
            </a:r>
            <a:endParaRPr/>
          </a:p>
          <a:p>
            <a:pPr indent="-341313" lvl="0" marL="341313" rtl="0" algn="l"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Pipes can only be used between </a:t>
            </a:r>
            <a:r>
              <a:rPr lang="en-US" sz="2800">
                <a:solidFill>
                  <a:srgbClr val="A50021"/>
                </a:solidFill>
              </a:rPr>
              <a:t>processes that have a common ancestor</a:t>
            </a:r>
            <a:r>
              <a:rPr lang="en-US" sz="1800"/>
              <a:t> (named pipes)</a:t>
            </a:r>
            <a:endParaRPr/>
          </a:p>
          <a:p>
            <a:pPr indent="-341313" lvl="0" marL="341313" rtl="0" algn="l">
              <a:spcBef>
                <a:spcPts val="700"/>
              </a:spcBef>
              <a:spcAft>
                <a:spcPts val="0"/>
              </a:spcAft>
              <a:buClr>
                <a:srgbClr val="A5002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rgbClr val="A50021"/>
                </a:solidFill>
              </a:rPr>
              <a:t>No </a:t>
            </a:r>
            <a:r>
              <a:rPr lang="en-US" sz="2800"/>
              <a:t>mechanism to </a:t>
            </a:r>
            <a:r>
              <a:rPr lang="en-US" sz="2800">
                <a:solidFill>
                  <a:srgbClr val="A50021"/>
                </a:solidFill>
              </a:rPr>
              <a:t>authenticate</a:t>
            </a:r>
            <a:endParaRPr/>
          </a:p>
          <a:p>
            <a:pPr indent="-341313" lvl="0" marL="341313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Do </a:t>
            </a:r>
            <a:r>
              <a:rPr lang="en-US" sz="2800">
                <a:solidFill>
                  <a:srgbClr val="A50021"/>
                </a:solidFill>
              </a:rPr>
              <a:t>not </a:t>
            </a:r>
            <a:r>
              <a:rPr lang="en-US" sz="2800"/>
              <a:t>work </a:t>
            </a:r>
            <a:r>
              <a:rPr lang="en-US" sz="2800">
                <a:solidFill>
                  <a:srgbClr val="A50021"/>
                </a:solidFill>
              </a:rPr>
              <a:t>across the network</a:t>
            </a:r>
            <a:endParaRPr/>
          </a:p>
          <a:p>
            <a:pPr indent="-341313" lvl="0" marL="341313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They are the easiest of IPC mechanisms. </a:t>
            </a:r>
            <a:r>
              <a:rPr lang="en-US" sz="2800">
                <a:solidFill>
                  <a:srgbClr val="CC0000"/>
                </a:solidFill>
              </a:rPr>
              <a:t>Simple, easy to understand and easy to implement as well</a:t>
            </a:r>
            <a:r>
              <a:rPr lang="en-US" sz="2800"/>
              <a:t>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1" name="Google Shape;111;p3"/>
          <p:cNvSpPr txBox="1"/>
          <p:nvPr>
            <p:ph idx="1" type="body"/>
          </p:nvPr>
        </p:nvSpPr>
        <p:spPr>
          <a:xfrm>
            <a:off x="304800" y="1790700"/>
            <a:ext cx="851535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Syntax:</a:t>
            </a:r>
            <a:b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	int n_read = read(int fd, char* buf, int n);</a:t>
            </a:r>
            <a:b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	int n_written = write(int fd, char* buf, int n);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2" name="Google Shape;112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/>
              <a:t>Low Level Function Calls</a:t>
            </a:r>
            <a:endParaRPr/>
          </a:p>
        </p:txBody>
      </p:sp>
    </p:spTree>
  </p:cSld>
  <p:clrMapOvr>
    <a:masterClrMapping/>
  </p:clrMapOvr>
  <p:transition>
    <p:push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" name="Google Shape;119;p4"/>
          <p:cNvSpPr txBox="1"/>
          <p:nvPr>
            <p:ph idx="1" type="body"/>
          </p:nvPr>
        </p:nvSpPr>
        <p:spPr>
          <a:xfrm>
            <a:off x="628650" y="1714500"/>
            <a:ext cx="7772400" cy="33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Any number of bytes can be read or written in one call.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The most common value is 1, which means one character at a time (unbuffered), and a number like 1024 or 4096 that corresponds to a physical block size on a peripheral device.</a:t>
            </a:r>
            <a:endParaRPr/>
          </a:p>
        </p:txBody>
      </p:sp>
      <p:sp>
        <p:nvSpPr>
          <p:cNvPr id="120" name="Google Shape;120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/>
              <a:t>Low Level Function Calls</a:t>
            </a:r>
            <a:endParaRPr/>
          </a:p>
        </p:txBody>
      </p:sp>
    </p:spTree>
  </p:cSld>
  <p:clrMapOvr>
    <a:masterClrMapping/>
  </p:clrMapOvr>
  <p:transition>
    <p:push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7" name="Google Shape;127;p5"/>
          <p:cNvSpPr txBox="1"/>
          <p:nvPr>
            <p:ph type="title"/>
          </p:nvPr>
        </p:nvSpPr>
        <p:spPr>
          <a:xfrm>
            <a:off x="0" y="274638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libri"/>
              <a:buNone/>
            </a:pPr>
            <a:r>
              <a:rPr lang="en-US" sz="3400"/>
              <a:t>Example: Create a File and Write Data</a:t>
            </a:r>
            <a:endParaRPr/>
          </a:p>
        </p:txBody>
      </p:sp>
      <p:sp>
        <p:nvSpPr>
          <p:cNvPr id="128" name="Google Shape;128;p5"/>
          <p:cNvSpPr txBox="1"/>
          <p:nvPr>
            <p:ph idx="1" type="body"/>
          </p:nvPr>
        </p:nvSpPr>
        <p:spPr>
          <a:xfrm>
            <a:off x="304800" y="1600200"/>
            <a:ext cx="86868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#include&lt;stdio.h&gt;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int main(){ char buf[] = "Sentence to be written in file";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  int handle = 0, len = strlen(buf);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  handle = creat(“A.Txt", O_WRONLY | _S_IREAD | _S_IWRITE);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  if( -1 == handle)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  {	printf("Error Creating File\n"); exit(-1);	}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  if(len == write(handle, buf, len)) /* write Date to the file */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  {	printf("Wrote %d Byte\n", len);	}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  else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  {	printf("Unsuccessful in writing\n");	}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  close(handle); /* close the file */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  return 0;}</a:t>
            </a:r>
            <a:endParaRPr/>
          </a:p>
        </p:txBody>
      </p:sp>
    </p:spTree>
  </p:cSld>
  <p:clrMapOvr>
    <a:masterClrMapping/>
  </p:clrMapOvr>
  <p:transition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5" name="Google Shape;135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/>
              <a:t>The </a:t>
            </a:r>
            <a:r>
              <a:rPr b="1" i="1" lang="en-US"/>
              <a:t>open</a:t>
            </a:r>
            <a:r>
              <a:rPr b="1" lang="en-US"/>
              <a:t> Function</a:t>
            </a:r>
            <a:endParaRPr/>
          </a:p>
        </p:txBody>
      </p:sp>
      <p:sp>
        <p:nvSpPr>
          <p:cNvPr id="136" name="Google Shape;136;p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If we want to write data to an file, we need to open the file in write mode, if the file exists or create a new file. This can be done with the </a:t>
            </a:r>
            <a:r>
              <a:rPr i="1" lang="en-US">
                <a:latin typeface="Times New Roman"/>
                <a:ea typeface="Times New Roman"/>
                <a:cs typeface="Times New Roman"/>
                <a:sym typeface="Times New Roman"/>
              </a:rPr>
              <a:t>open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 function.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Once we have finished writing to the file, the file is closed using the </a:t>
            </a:r>
            <a:r>
              <a:rPr i="1" lang="en-US">
                <a:latin typeface="Times New Roman"/>
                <a:ea typeface="Times New Roman"/>
                <a:cs typeface="Times New Roman"/>
                <a:sym typeface="Times New Roman"/>
              </a:rPr>
              <a:t>close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 function.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The syntax for the open function is:</a:t>
            </a:r>
            <a:b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	int open(char* name, int flags, int perms);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The first argument is the name of the file.</a:t>
            </a:r>
            <a:endParaRPr/>
          </a:p>
        </p:txBody>
      </p:sp>
    </p:spTree>
  </p:cSld>
  <p:clrMapOvr>
    <a:masterClrMapping/>
  </p:clrMapOvr>
  <p:transition>
    <p:push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3" name="Google Shape;143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/>
              <a:t>The </a:t>
            </a:r>
            <a:r>
              <a:rPr b="1" i="1" lang="en-US"/>
              <a:t>open</a:t>
            </a:r>
            <a:r>
              <a:rPr b="1" lang="en-US"/>
              <a:t> Function</a:t>
            </a:r>
            <a:endParaRPr/>
          </a:p>
        </p:txBody>
      </p:sp>
      <p:sp>
        <p:nvSpPr>
          <p:cNvPr id="144" name="Google Shape;144;p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85750" lvl="1" marL="7429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The second argument is an int that specifies how the file is to be opened, the values are:</a:t>
            </a:r>
            <a:endParaRPr/>
          </a:p>
          <a:p>
            <a:pPr indent="-228600" lvl="2" marL="1143000" rtl="0" algn="l">
              <a:lnSpc>
                <a:spcPct val="11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O_RDONLY 	open for reading only</a:t>
            </a:r>
            <a:endParaRPr/>
          </a:p>
          <a:p>
            <a:pPr indent="-228600" lvl="2" marL="1143000" rtl="0" algn="l">
              <a:lnSpc>
                <a:spcPct val="11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O_WRONLY 	open for writing only.</a:t>
            </a:r>
            <a:endParaRPr/>
          </a:p>
          <a:p>
            <a:pPr indent="-228600" lvl="2" marL="1143000" rtl="0" algn="l">
              <a:lnSpc>
                <a:spcPct val="11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O_RDWR 		open for both reading and writing</a:t>
            </a:r>
            <a:endParaRPr/>
          </a:p>
          <a:p>
            <a:pPr indent="-285750" lvl="1" marL="742950" rtl="0" algn="l">
              <a:lnSpc>
                <a:spcPct val="11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These constants are defined in </a:t>
            </a:r>
            <a:r>
              <a:rPr i="1" lang="en-US">
                <a:latin typeface="Times New Roman"/>
                <a:ea typeface="Times New Roman"/>
                <a:cs typeface="Times New Roman"/>
                <a:sym typeface="Times New Roman"/>
              </a:rPr>
              <a:t>fcntl.h</a:t>
            </a:r>
            <a:endParaRPr/>
          </a:p>
          <a:p>
            <a:pPr indent="-285750" lvl="1" marL="742950" rtl="0" algn="l">
              <a:lnSpc>
                <a:spcPct val="11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The third parameter specifies the permission of the file.</a:t>
            </a:r>
            <a:endParaRPr/>
          </a:p>
        </p:txBody>
      </p:sp>
    </p:spTree>
  </p:cSld>
  <p:clrMapOvr>
    <a:masterClrMapping/>
  </p:clrMapOvr>
  <p:transition>
    <p:push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0" name="Google Shape;1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/>
              <a:t>Read/Write File</a:t>
            </a:r>
            <a:endParaRPr/>
          </a:p>
        </p:txBody>
      </p:sp>
      <p:sp>
        <p:nvSpPr>
          <p:cNvPr id="151" name="Google Shape;151;p8"/>
          <p:cNvSpPr txBox="1"/>
          <p:nvPr>
            <p:ph idx="1" type="body"/>
          </p:nvPr>
        </p:nvSpPr>
        <p:spPr>
          <a:xfrm>
            <a:off x="457200" y="1676400"/>
            <a:ext cx="83820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For reading and writing , use the </a:t>
            </a:r>
            <a:r>
              <a:rPr i="1" lang="en-US" sz="2400">
                <a:latin typeface="Times New Roman"/>
                <a:ea typeface="Times New Roman"/>
                <a:cs typeface="Times New Roman"/>
                <a:sym typeface="Times New Roman"/>
              </a:rPr>
              <a:t>read</a:t>
            </a: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and </a:t>
            </a:r>
            <a:r>
              <a:rPr i="1" lang="en-US" sz="2400">
                <a:latin typeface="Times New Roman"/>
                <a:ea typeface="Times New Roman"/>
                <a:cs typeface="Times New Roman"/>
                <a:sym typeface="Times New Roman"/>
              </a:rPr>
              <a:t>write</a:t>
            </a: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function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i="1" lang="en-US" sz="2400">
                <a:latin typeface="Times New Roman"/>
                <a:ea typeface="Times New Roman"/>
                <a:cs typeface="Times New Roman"/>
                <a:sym typeface="Times New Roman"/>
              </a:rPr>
              <a:t>read</a:t>
            </a: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i="1" lang="en-US" sz="2400">
                <a:latin typeface="Times New Roman"/>
                <a:ea typeface="Times New Roman"/>
                <a:cs typeface="Times New Roman"/>
                <a:sym typeface="Times New Roman"/>
              </a:rPr>
              <a:t>write</a:t>
            </a: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 takes 3 arguments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From where to read or write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A buffer variable for data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How many bytes to write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Each call returns a count of number of bytes transferred.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On reading , the number of bytes may be less than the number requested. A return value of 0 bytes implies end of file, and –1 indicates an error of some sort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On writing, the return value is the number of bytes written; an error has occurred if this isn’t equal to the number requested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8" name="Google Shape;158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/>
              <a:t>Example (</a:t>
            </a:r>
            <a:r>
              <a:rPr b="1" i="1" lang="en-US"/>
              <a:t>read</a:t>
            </a:r>
            <a:r>
              <a:rPr b="1" lang="en-US"/>
              <a:t>)</a:t>
            </a:r>
            <a:endParaRPr/>
          </a:p>
        </p:txBody>
      </p:sp>
      <p:sp>
        <p:nvSpPr>
          <p:cNvPr id="159" name="Google Shape;159;p9"/>
          <p:cNvSpPr txBox="1"/>
          <p:nvPr>
            <p:ph idx="1" type="body"/>
          </p:nvPr>
        </p:nvSpPr>
        <p:spPr>
          <a:xfrm>
            <a:off x="566738" y="1752600"/>
            <a:ext cx="8001000" cy="4095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#include &lt;stdio.h&gt;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int main()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{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char buf[10];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int fd = 0, len = 1, res = 0;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fd = open("A.Txt", O_RDONLY, 0        );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if( -1 == handle)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{     printf("Error Creating File\n");     exit(-1);     }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while(res = read(fd, buf, len)!= 0)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{  	buf[res] = '\0'; 		printf("%s", buf);	} 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close(fd); /* close the file */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	return 0;</a:t>
            </a:r>
            <a:b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}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2015-08-27T22:47:48Z</dcterms:created>
  <dc:creator>afnan</dc:creator>
</cp:coreProperties>
</file>