
<file path=[Content_Types].xml><?xml version="1.0" encoding="utf-8"?>
<Types xmlns="http://schemas.openxmlformats.org/package/2006/content-types">
  <Default ContentType="application/vnd.openxmlformats-officedocument.vmlDrawing" Extension="vml"/>
  <Default ContentType="application/vnd.openxmlformats-officedocument.oleObject" Extension="bin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oleObject" PartName="/ppt/embeddings/oleObject3.bin"/>
  <Override ContentType="application/vnd.openxmlformats-officedocument.oleObject" PartName="/ppt/embeddings/oleObject6.bin"/>
  <Override ContentType="application/vnd.openxmlformats-officedocument.oleObject" PartName="/ppt/embeddings/oleObject5.bin"/>
  <Override ContentType="application/vnd.openxmlformats-officedocument.oleObject" PartName="/ppt/embeddings/oleObject4.bin"/>
  <Override ContentType="application/vnd.openxmlformats-officedocument.oleObject" PartName="/ppt/embeddings/oleObject2.bin"/>
  <Override ContentType="application/vnd.openxmlformats-officedocument.oleObject" PartName="/ppt/embeddings/oleObject1.bin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  <p:ext uri="http://customooxmlschemas.google.com/">
      <go:slidesCustomData xmlns:go="http://customooxmlschemas.google.com/" r:id="rId21" roundtripDataSignature="AMtx7mh3/33TmveIpVnEDkyCcoeE6unJH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drawings/_rels/vmlDrawing1.vml.rels><?xml version="1.0" encoding="UTF-8" standalone="yes"?>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4.v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fmla="val 23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;n"/>
          <p:cNvSpPr txBox="1"/>
          <p:nvPr>
            <p:ph idx="2" type="hdr"/>
          </p:nvPr>
        </p:nvSpPr>
        <p:spPr>
          <a:xfrm>
            <a:off x="0" y="0"/>
            <a:ext cx="2970213" cy="4556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 txBox="1"/>
          <p:nvPr>
            <p:ph idx="10" type="dt"/>
          </p:nvPr>
        </p:nvSpPr>
        <p:spPr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/>
          <p:nvPr>
            <p:ph idx="3" type="sldImg"/>
          </p:nvPr>
        </p:nvSpPr>
        <p:spPr>
          <a:xfrm>
            <a:off x="1143000" y="685800"/>
            <a:ext cx="4570413" cy="34274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7" name="Google Shape;7;n"/>
          <p:cNvSpPr txBox="1"/>
          <p:nvPr>
            <p:ph idx="1" type="body"/>
          </p:nvPr>
        </p:nvSpPr>
        <p:spPr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1" type="ftr"/>
          </p:nvPr>
        </p:nvSpPr>
        <p:spPr>
          <a:xfrm>
            <a:off x="0" y="8685213"/>
            <a:ext cx="2970213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  <a:defRPr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b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4" name="Google Shape;94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9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8" name="Google Shape;168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69" name="Google Shape;16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0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8" name="Google Shape;178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79" name="Google Shape;179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1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6" name="Google Shape;186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87" name="Google Shape;187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2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4" name="Google Shape;194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5" name="Google Shape;19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3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3" name="Google Shape;203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04" name="Google Shape;204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4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1" name="Google Shape;211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2" name="Google Shape;21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02" name="Google Shape;10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9" name="Google Shape;109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0" name="Google Shape;11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3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7" name="Google Shape;117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8" name="Google Shape;11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5" name="Google Shape;125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6" name="Google Shape;12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5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3" name="Google Shape;133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34" name="Google Shape;13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6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2" name="Google Shape;142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3" name="Google Shape;14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7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1" name="Google Shape;151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2" name="Google Shape;15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8:notes"/>
          <p:cNvSpPr txBox="1"/>
          <p:nvPr>
            <p:ph idx="12" type="sldNum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0" name="Google Shape;160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61" name="Google Shape;16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6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6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6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6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5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5"/>
          <p:cNvSpPr txBox="1"/>
          <p:nvPr>
            <p:ph idx="1" type="body"/>
          </p:nvPr>
        </p:nvSpPr>
        <p:spPr>
          <a:xfrm rot="5400000">
            <a:off x="2309019" y="-251619"/>
            <a:ext cx="4524375" cy="82280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5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5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5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6"/>
          <p:cNvSpPr txBox="1"/>
          <p:nvPr>
            <p:ph type="title"/>
          </p:nvPr>
        </p:nvSpPr>
        <p:spPr>
          <a:xfrm rot="5400000">
            <a:off x="4732338" y="2171700"/>
            <a:ext cx="5849937" cy="2055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6"/>
          <p:cNvSpPr txBox="1"/>
          <p:nvPr>
            <p:ph idx="1" type="body"/>
          </p:nvPr>
        </p:nvSpPr>
        <p:spPr>
          <a:xfrm rot="5400000">
            <a:off x="542131" y="189706"/>
            <a:ext cx="5849937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6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6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36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Content" type="txAndObj">
  <p:cSld name="TEXT_AND_OBJEC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7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7"/>
          <p:cNvSpPr txBox="1"/>
          <p:nvPr>
            <p:ph idx="1" type="body"/>
          </p:nvPr>
        </p:nvSpPr>
        <p:spPr>
          <a:xfrm>
            <a:off x="457200" y="1600200"/>
            <a:ext cx="4037013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7"/>
          <p:cNvSpPr txBox="1"/>
          <p:nvPr>
            <p:ph idx="2" type="body"/>
          </p:nvPr>
        </p:nvSpPr>
        <p:spPr>
          <a:xfrm>
            <a:off x="4646613" y="1600200"/>
            <a:ext cx="4038600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37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37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7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7"/>
          <p:cNvSpPr txBox="1"/>
          <p:nvPr>
            <p:ph idx="1" type="body"/>
          </p:nvPr>
        </p:nvSpPr>
        <p:spPr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7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7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7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SzPts val="3200"/>
              <a:buNone/>
              <a:defRPr/>
            </a:lvl1pPr>
            <a:lvl2pPr lvl="1" algn="ctr">
              <a:spcBef>
                <a:spcPts val="70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60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4pPr>
            <a:lvl5pPr lvl="4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5pPr>
            <a:lvl6pPr lvl="5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6pPr>
            <a:lvl7pPr lvl="6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7pPr>
            <a:lvl8pPr lvl="7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8pPr>
            <a:lvl9pPr lvl="8" algn="ctr"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30" name="Google Shape;30;p28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8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8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9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2000"/>
              <a:buNone/>
              <a:defRPr sz="20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800"/>
              <a:buNone/>
              <a:defRPr sz="18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36" name="Google Shape;36;p29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9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9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0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0"/>
          <p:cNvSpPr txBox="1"/>
          <p:nvPr>
            <p:ph idx="1" type="body"/>
          </p:nvPr>
        </p:nvSpPr>
        <p:spPr>
          <a:xfrm>
            <a:off x="457200" y="1600200"/>
            <a:ext cx="4037013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28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4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20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2" name="Google Shape;42;p30"/>
          <p:cNvSpPr txBox="1"/>
          <p:nvPr>
            <p:ph idx="2" type="body"/>
          </p:nvPr>
        </p:nvSpPr>
        <p:spPr>
          <a:xfrm>
            <a:off x="4646613" y="1600200"/>
            <a:ext cx="4038600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28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4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20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3" name="Google Shape;43;p30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0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0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3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2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8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/>
        </p:txBody>
      </p:sp>
      <p:sp>
        <p:nvSpPr>
          <p:cNvPr id="50" name="Google Shape;50;p3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3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2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8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/>
        </p:txBody>
      </p:sp>
      <p:sp>
        <p:nvSpPr>
          <p:cNvPr id="52" name="Google Shape;52;p31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1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31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2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2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32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32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400"/>
              <a:buNone/>
              <a:defRPr sz="28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24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400"/>
              <a:buNone/>
              <a:defRPr sz="2000"/>
            </a:lvl9pPr>
          </a:lstStyle>
          <a:p/>
        </p:txBody>
      </p:sp>
      <p:sp>
        <p:nvSpPr>
          <p:cNvPr id="62" name="Google Shape;62;p3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63" name="Google Shape;63;p33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3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3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4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3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algn="l">
              <a:spcBef>
                <a:spcPts val="8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70" name="Google Shape;70;p34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4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4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l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5"/>
          <p:cNvSpPr txBox="1"/>
          <p:nvPr>
            <p:ph type="title"/>
          </p:nvPr>
        </p:nvSpPr>
        <p:spPr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5"/>
          <p:cNvSpPr txBox="1"/>
          <p:nvPr>
            <p:ph idx="1" type="body"/>
          </p:nvPr>
        </p:nvSpPr>
        <p:spPr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-228600" lvl="0" marL="457200" marR="0" rtl="0" algn="l">
              <a:spcBef>
                <a:spcPts val="80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70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50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5"/>
          <p:cNvSpPr txBox="1"/>
          <p:nvPr>
            <p:ph idx="10" type="dt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5"/>
          <p:cNvSpPr txBox="1"/>
          <p:nvPr>
            <p:ph idx="11" type="ftr"/>
          </p:nvPr>
        </p:nvSpPr>
        <p:spPr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25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vmlDrawing" Target="../drawings/vmlDrawing6.vml"/><Relationship Id="rId4" Type="http://schemas.openxmlformats.org/officeDocument/2006/relationships/oleObject" Target="../embeddings/oleObject6.bin"/><Relationship Id="rId5" Type="http://schemas.openxmlformats.org/officeDocument/2006/relationships/oleObject" Target="../embeddings/oleObject6.bin"/><Relationship Id="rId6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vmlDrawing" Target="../drawings/vmlDrawing1.v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oleObject1.bin"/><Relationship Id="rId6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vmlDrawing" Target="../drawings/vmlDrawing2.vml"/><Relationship Id="rId4" Type="http://schemas.openxmlformats.org/officeDocument/2006/relationships/oleObject" Target="../embeddings/oleObject2.bin"/><Relationship Id="rId5" Type="http://schemas.openxmlformats.org/officeDocument/2006/relationships/oleObject" Target="../embeddings/oleObject2.bin"/><Relationship Id="rId6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vmlDrawing" Target="../drawings/vmlDrawing3.vml"/><Relationship Id="rId4" Type="http://schemas.openxmlformats.org/officeDocument/2006/relationships/oleObject" Target="../embeddings/oleObject3.bin"/><Relationship Id="rId5" Type="http://schemas.openxmlformats.org/officeDocument/2006/relationships/oleObject" Target="../embeddings/oleObject3.bin"/><Relationship Id="rId6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vmlDrawing" Target="../drawings/vmlDrawing4.vml"/><Relationship Id="rId4" Type="http://schemas.openxmlformats.org/officeDocument/2006/relationships/oleObject" Target="../embeddings/oleObject4.bin"/><Relationship Id="rId5" Type="http://schemas.openxmlformats.org/officeDocument/2006/relationships/oleObject" Target="../embeddings/oleObject4.bin"/><Relationship Id="rId6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vmlDrawing" Target="../drawings/vmlDrawing5.vml"/><Relationship Id="rId4" Type="http://schemas.openxmlformats.org/officeDocument/2006/relationships/oleObject" Target="../embeddings/oleObject5.bin"/><Relationship Id="rId5" Type="http://schemas.openxmlformats.org/officeDocument/2006/relationships/oleObject" Target="../embeddings/oleObject5.bin"/><Relationship Id="rId6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p1"/>
          <p:cNvSpPr txBox="1"/>
          <p:nvPr>
            <p:ph type="title"/>
          </p:nvPr>
        </p:nvSpPr>
        <p:spPr>
          <a:xfrm>
            <a:off x="609600" y="2444750"/>
            <a:ext cx="7772400" cy="204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Interprocess Communication</a:t>
            </a:r>
            <a:br>
              <a:rPr lang="en-US"/>
            </a:br>
            <a:r>
              <a:rPr lang="en-US"/>
              <a:t>IPC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Message Queues</a:t>
            </a:r>
            <a:br>
              <a:rPr lang="en-US"/>
            </a:b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9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2" name="Google Shape;172;p19"/>
          <p:cNvSpPr txBox="1"/>
          <p:nvPr>
            <p:ph type="title"/>
          </p:nvPr>
        </p:nvSpPr>
        <p:spPr>
          <a:xfrm>
            <a:off x="457200" y="273050"/>
            <a:ext cx="8229600" cy="1236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9"/>
          <p:cNvSpPr/>
          <p:nvPr/>
        </p:nvSpPr>
        <p:spPr>
          <a:xfrm>
            <a:off x="457200" y="1600200"/>
            <a:ext cx="7477125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531813" lvl="0" marL="53181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AutoNum type="arabicPeriod"/>
            </a:pPr>
            <a:r>
              <a:rPr lang="en-U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Deallocate or change permissions for the message queue:</a:t>
            </a:r>
            <a:endParaRPr/>
          </a:p>
        </p:txBody>
      </p:sp>
      <p:graphicFrame>
        <p:nvGraphicFramePr>
          <p:cNvPr id="174" name="Google Shape;174;p19"/>
          <p:cNvGraphicFramePr/>
          <p:nvPr/>
        </p:nvGraphicFramePr>
        <p:xfrm>
          <a:off x="1203325" y="1689100"/>
          <a:ext cx="6942138" cy="4122738"/>
        </p:xfrm>
        <a:graphic>
          <a:graphicData uri="http://schemas.openxmlformats.org/presentationml/2006/ole">
            <mc:AlternateContent>
              <mc:Choice Requires="v">
                <p:oleObj r:id="rId4" imgH="4122738" imgW="6942138" progId="" spid="_x0000_s1">
                  <p:embed/>
                </p:oleObj>
              </mc:Choice>
              <mc:Fallback>
                <p:oleObj r:id="rId5" imgH="4122738" imgW="6942138" progId="">
                  <p:embed/>
                  <p:pic>
                    <p:nvPicPr>
                      <p:cNvPr id="174" name="Google Shape;174;p19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203325" y="1689100"/>
                        <a:ext cx="6942138" cy="412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5" name="Google Shape;175;p19"/>
          <p:cNvSpPr/>
          <p:nvPr/>
        </p:nvSpPr>
        <p:spPr>
          <a:xfrm>
            <a:off x="371475" y="3619500"/>
            <a:ext cx="8162925" cy="2555875"/>
          </a:xfrm>
          <a:prstGeom prst="rect">
            <a:avLst/>
          </a:prstGeom>
          <a:noFill/>
          <a:ln>
            <a:noFill/>
          </a:ln>
        </p:spPr>
        <p:txBody>
          <a:bodyPr anchorCtr="0" anchor="t" bIns="46075" lIns="0" spcFirstLastPara="1" rIns="0" wrap="square" tIns="46075">
            <a:spAutoFit/>
          </a:bodyPr>
          <a:lstStyle/>
          <a:p>
            <a:pPr indent="-228600" lvl="0" marL="1143000" marR="0" rtl="0" algn="l"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Courier New"/>
              <a:buChar char="•"/>
            </a:pP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Cmd:</a:t>
            </a:r>
            <a:endParaRPr/>
          </a:p>
          <a:p>
            <a:pPr indent="-228600" lvl="0" marL="1143000" marR="0" rtl="0" algn="l">
              <a:spcBef>
                <a:spcPts val="100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Courier New"/>
              <a:buChar char="•"/>
            </a:pP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IPC_RMID	remove the message queue msqid and</a:t>
            </a:r>
            <a:endParaRPr/>
          </a:p>
          <a:p>
            <a: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Times New Roman"/>
              <a:buNone/>
            </a:pPr>
            <a:r>
              <a:rPr b="0" i="0" lang="en-US" sz="1600" u="none" cap="none" strike="noStrike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       destroy the corresponding msqid_ds</a:t>
            </a:r>
            <a:endParaRPr/>
          </a:p>
          <a:p>
            <a:pPr indent="-228600" lvl="0" marL="1143000" marR="0" rtl="0" algn="l">
              <a:spcBef>
                <a:spcPts val="100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Courier New"/>
              <a:buChar char="•"/>
            </a:pP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IPC_SET	set members of the msqid_ds data</a:t>
            </a:r>
            <a:endParaRPr/>
          </a:p>
          <a:p>
            <a:pPr indent="-228600" lvl="0" marL="1143000" marR="0" rtl="0" algn="l">
              <a:spcBef>
                <a:spcPts val="100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Times New Roman"/>
              <a:buNone/>
            </a:pP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structure from buf</a:t>
            </a:r>
            <a:endParaRPr/>
          </a:p>
          <a:p>
            <a:pPr indent="-228600" lvl="0" marL="1143000" marR="0" rtl="0" algn="l">
              <a:spcBef>
                <a:spcPts val="100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Courier New"/>
              <a:buChar char="•"/>
            </a:pP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IPC_STAT	copy members of the msqid_ds data</a:t>
            </a:r>
            <a:endParaRPr/>
          </a:p>
          <a:p>
            <a:pPr indent="-228600" lvl="0" marL="1143000" marR="0" rtl="0" algn="l">
              <a:spcBef>
                <a:spcPts val="100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Times New Roman"/>
              <a:buNone/>
            </a:pP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structure into buf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0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2" name="Google Shape;182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Example</a:t>
            </a:r>
            <a:endParaRPr/>
          </a:p>
        </p:txBody>
      </p:sp>
      <p:pic>
        <p:nvPicPr>
          <p:cNvPr id="183" name="Google Shape;18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44763" y="1600200"/>
            <a:ext cx="4054475" cy="4525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1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0" name="Google Shape;190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Example: (Sender)</a:t>
            </a:r>
            <a:endParaRPr/>
          </a:p>
        </p:txBody>
      </p:sp>
      <p:sp>
        <p:nvSpPr>
          <p:cNvPr id="191" name="Google Shape;191;p2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#include &lt; … &gt; 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struct text_message {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long   mtype  ;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char   mtext[100] ;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}  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latin typeface="Courier New"/>
              <a:ea typeface="Courier New"/>
              <a:cs typeface="Courier New"/>
              <a:sym typeface="Courier New"/>
            </a:endParaRPr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main(int argc, char *argv[]) </a:t>
            </a: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/*usage :a.out &lt;key&gt;&lt;type&gt;&lt;text&gt;*/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{ 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int  msid, v  ;	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struct  text_message  mess 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FF6600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FF6600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/* Creating a message queue  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US" sz="1600">
                <a:latin typeface="Courier New"/>
                <a:ea typeface="Courier New"/>
                <a:cs typeface="Courier New"/>
                <a:sym typeface="Courier New"/>
              </a:rPr>
              <a:t>msid = msgget((key_t) atoi( argv[1] ), IPC_CREAT | 0666  );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if ( msid == -1)   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{  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	…   ;  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	exit(1) ;  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}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2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8" name="Google Shape;198;p22"/>
          <p:cNvSpPr txBox="1"/>
          <p:nvPr>
            <p:ph type="title"/>
          </p:nvPr>
        </p:nvSpPr>
        <p:spPr>
          <a:xfrm>
            <a:off x="457200" y="273050"/>
            <a:ext cx="8229600" cy="1236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2"/>
          <p:cNvSpPr/>
          <p:nvPr/>
        </p:nvSpPr>
        <p:spPr>
          <a:xfrm>
            <a:off x="361950" y="1658938"/>
            <a:ext cx="8620125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3600"/>
              <a:buFont typeface="Times New Roman"/>
              <a:buNone/>
            </a:pPr>
            <a:r>
              <a:rPr lang="en-US" sz="3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/* Preparing a message  */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mess.mtype = atoi( argv[2] ) ;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strcpy( mess.mtext, argv[3] ) ;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FF66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FF6600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20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/* write a message onto queue  */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v = msgsnd( msid, &amp;mess, strlen( argv[3] ) + 1, 0 ) ;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	if ( v &lt; 0 )   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{ 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	error message …;  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	exit(0); 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}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/>
          </a:p>
        </p:txBody>
      </p:sp>
      <p:sp>
        <p:nvSpPr>
          <p:cNvPr id="200" name="Google Shape;200;p22"/>
          <p:cNvSpPr/>
          <p:nvPr/>
        </p:nvSpPr>
        <p:spPr>
          <a:xfrm>
            <a:off x="352425" y="5194300"/>
            <a:ext cx="8477250" cy="946150"/>
          </a:xfrm>
          <a:prstGeom prst="rect">
            <a:avLst/>
          </a:prstGeom>
          <a:noFill/>
          <a:ln>
            <a:noFill/>
          </a:ln>
        </p:spPr>
        <p:txBody>
          <a:bodyPr anchorCtr="0" anchor="t" bIns="46075" lIns="0" spcFirstLastPara="1" rIns="0" wrap="square" tIns="46075">
            <a:spAutoFit/>
          </a:bodyPr>
          <a:lstStyle/>
          <a:p>
            <a:pPr indent="-228600" lvl="0" marL="114300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800"/>
              <a:buFont typeface="Times New Roman"/>
              <a:buChar char="•"/>
            </a:pPr>
            <a:r>
              <a:rPr b="1" lang="en-US" sz="2800" u="sng">
                <a:solidFill>
                  <a:srgbClr val="3333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result:</a:t>
            </a:r>
            <a:r>
              <a:rPr lang="en-US" sz="2800">
                <a:solidFill>
                  <a:srgbClr val="3333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Process has created a message queue, put one message onto the queue,  and finished.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3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7" name="Google Shape;207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Example (Receiver)</a:t>
            </a:r>
            <a:endParaRPr/>
          </a:p>
        </p:txBody>
      </p:sp>
      <p:sp>
        <p:nvSpPr>
          <p:cNvPr id="208" name="Google Shape;208;p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#include &lt; … &gt;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struct text_message {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long   mtype  ;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char   mtext[100];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}  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 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main(int argc, char *argv[])	 </a:t>
            </a: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/* usage :a.out &lt;key&gt;  &lt;type&gt;   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{ 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int  msid, v  ;	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 	struct  text_message mess 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FF6600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FF6600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/* Get a message handle  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msid = </a:t>
            </a:r>
            <a:r>
              <a:rPr b="1" lang="en-US" sz="16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msgget</a:t>
            </a: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( (key_t) atoi( argv[1] ), 0 )  ;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urier New"/>
              <a:buNone/>
            </a:pPr>
            <a:r>
              <a:rPr lang="en-US" sz="1600">
                <a:latin typeface="Courier New"/>
                <a:ea typeface="Courier New"/>
                <a:cs typeface="Courier New"/>
                <a:sym typeface="Courier New"/>
              </a:rPr>
              <a:t>	if ( msid == -1)    {   …   ;   exit(1) ;   }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CC0000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CC0000"/>
                </a:solidFill>
                <a:latin typeface="Courier New"/>
                <a:ea typeface="Courier New"/>
                <a:cs typeface="Courier New"/>
                <a:sym typeface="Courier New"/>
              </a:rPr>
              <a:t>	/* Read a message of the given type 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Courier New"/>
              <a:buNone/>
            </a:pPr>
            <a:r>
              <a:rPr b="1" lang="en-US" sz="1600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US" sz="1600">
                <a:latin typeface="Courier New"/>
                <a:ea typeface="Courier New"/>
                <a:cs typeface="Courier New"/>
                <a:sym typeface="Courier New"/>
              </a:rPr>
              <a:t>v = msgrcv( msid, &amp;mess, 100, atoi( argv[2] ), IPC_NOWAIT ) ;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4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5" name="Google Shape;215;p24"/>
          <p:cNvSpPr txBox="1"/>
          <p:nvPr>
            <p:ph type="title"/>
          </p:nvPr>
        </p:nvSpPr>
        <p:spPr>
          <a:xfrm>
            <a:off x="457200" y="273050"/>
            <a:ext cx="8229600" cy="1236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24"/>
          <p:cNvSpPr/>
          <p:nvPr/>
        </p:nvSpPr>
        <p:spPr>
          <a:xfrm>
            <a:off x="457200" y="18923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if ( v &lt; 0 )        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{  </a:t>
            </a:r>
            <a:r>
              <a:rPr lang="en-US" sz="2000">
                <a:solidFill>
                  <a:srgbClr val="FF6600"/>
                </a:solidFill>
                <a:latin typeface="Courier New"/>
                <a:ea typeface="Courier New"/>
                <a:cs typeface="Courier New"/>
                <a:sym typeface="Courier New"/>
              </a:rPr>
              <a:t>error message and exit</a:t>
            </a: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}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else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printf(“%d  %s\n”, m</a:t>
            </a: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ess</a:t>
            </a: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.mtype, m</a:t>
            </a:r>
            <a:r>
              <a:rPr lang="en-US" sz="2000">
                <a:latin typeface="Courier New"/>
                <a:ea typeface="Courier New"/>
                <a:cs typeface="Courier New"/>
                <a:sym typeface="Courier New"/>
              </a:rPr>
              <a:t>ess</a:t>
            </a: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.mtext ) ;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FF66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FF6600"/>
                </a:solidFill>
                <a:latin typeface="Courier New"/>
                <a:ea typeface="Courier New"/>
                <a:cs typeface="Courier New"/>
                <a:sym typeface="Courier New"/>
              </a:rPr>
              <a:t>/* Remove the message queue from UNIX  */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Times New Roman"/>
              <a:buNone/>
            </a:pPr>
            <a:r>
              <a:rPr b="1" lang="en-US" sz="20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msgctl( msid, IPC_RMID, 0 ) ; exit(0) ;</a:t>
            </a:r>
            <a:endParaRPr/>
          </a:p>
          <a:p>
            <a:pPr indent="-341313" lvl="0" marL="342900" marR="0" rtl="0" algn="l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/>
          </a:p>
        </p:txBody>
      </p:sp>
      <p:sp>
        <p:nvSpPr>
          <p:cNvPr id="217" name="Google Shape;217;p24"/>
          <p:cNvSpPr/>
          <p:nvPr/>
        </p:nvSpPr>
        <p:spPr>
          <a:xfrm>
            <a:off x="0" y="4840288"/>
            <a:ext cx="8807450" cy="118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6075" lIns="0" spcFirstLastPara="1" rIns="0" wrap="square" tIns="46075">
            <a:spAutoFit/>
          </a:bodyPr>
          <a:lstStyle/>
          <a:p>
            <a:pPr indent="-228600" lvl="0" marL="114300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Courier New"/>
              <a:buChar char="•"/>
            </a:pPr>
            <a:r>
              <a:rPr b="1" lang="en-US" sz="2400" u="sng">
                <a:solidFill>
                  <a:srgbClr val="3333CC"/>
                </a:solidFill>
                <a:latin typeface="Courier New"/>
                <a:ea typeface="Courier New"/>
                <a:cs typeface="Courier New"/>
                <a:sym typeface="Courier New"/>
              </a:rPr>
              <a:t>The result</a:t>
            </a:r>
            <a:r>
              <a:rPr b="1" lang="en-US" sz="2400">
                <a:solidFill>
                  <a:srgbClr val="3333CC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r>
              <a:rPr lang="en-US" sz="2400">
                <a:solidFill>
                  <a:srgbClr val="3333CC"/>
                </a:solidFill>
                <a:latin typeface="Courier New"/>
                <a:ea typeface="Courier New"/>
                <a:cs typeface="Courier New"/>
                <a:sym typeface="Courier New"/>
              </a:rPr>
              <a:t>  The process </a:t>
            </a:r>
            <a:r>
              <a:rPr b="1" lang="en-US" sz="2400">
                <a:solidFill>
                  <a:srgbClr val="3333CC"/>
                </a:solidFill>
                <a:latin typeface="Courier New"/>
                <a:ea typeface="Courier New"/>
                <a:cs typeface="Courier New"/>
                <a:sym typeface="Courier New"/>
              </a:rPr>
              <a:t>got</a:t>
            </a:r>
            <a:r>
              <a:rPr lang="en-US" sz="2400">
                <a:solidFill>
                  <a:srgbClr val="3333CC"/>
                </a:solidFill>
                <a:latin typeface="Courier New"/>
                <a:ea typeface="Courier New"/>
                <a:cs typeface="Courier New"/>
                <a:sym typeface="Courier New"/>
              </a:rPr>
              <a:t> a message queue identifier, </a:t>
            </a:r>
            <a:r>
              <a:rPr b="1" lang="en-US" sz="2400">
                <a:solidFill>
                  <a:srgbClr val="3333CC"/>
                </a:solidFill>
                <a:latin typeface="Courier New"/>
                <a:ea typeface="Courier New"/>
                <a:cs typeface="Courier New"/>
                <a:sym typeface="Courier New"/>
              </a:rPr>
              <a:t>read</a:t>
            </a:r>
            <a:r>
              <a:rPr lang="en-US" sz="2400">
                <a:solidFill>
                  <a:srgbClr val="3333CC"/>
                </a:solidFill>
                <a:latin typeface="Courier New"/>
                <a:ea typeface="Courier New"/>
                <a:cs typeface="Courier New"/>
                <a:sym typeface="Courier New"/>
              </a:rPr>
              <a:t> the message from the queue, and </a:t>
            </a:r>
            <a:r>
              <a:rPr b="1" lang="en-US" sz="2400">
                <a:solidFill>
                  <a:srgbClr val="3333CC"/>
                </a:solidFill>
                <a:latin typeface="Courier New"/>
                <a:ea typeface="Courier New"/>
                <a:cs typeface="Courier New"/>
                <a:sym typeface="Courier New"/>
              </a:rPr>
              <a:t>removed</a:t>
            </a:r>
            <a:r>
              <a:rPr lang="en-US" sz="2400">
                <a:solidFill>
                  <a:srgbClr val="3333CC"/>
                </a:solidFill>
                <a:latin typeface="Courier New"/>
                <a:ea typeface="Courier New"/>
                <a:cs typeface="Courier New"/>
                <a:sym typeface="Courier New"/>
              </a:rPr>
              <a:t> the message queue.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1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Message Queues</a:t>
            </a:r>
            <a:endParaRPr/>
          </a:p>
        </p:txBody>
      </p:sp>
      <p:sp>
        <p:nvSpPr>
          <p:cNvPr id="106" name="Google Shape;106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131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rial"/>
              <a:buChar char="•"/>
            </a:pPr>
            <a:r>
              <a:rPr lang="en-US"/>
              <a:t>An ordered list of messages held in the kernel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3200"/>
              <a:buFont typeface="Arial"/>
              <a:buChar char="•"/>
            </a:pPr>
            <a:r>
              <a:rPr lang="en-US"/>
              <a:t>Is identified by a numeric key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3200"/>
              <a:buFont typeface="Arial"/>
              <a:buChar char="•"/>
            </a:pPr>
            <a:r>
              <a:rPr lang="en-US"/>
              <a:t>It has ownership and access modes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3200"/>
              <a:buFont typeface="Arial"/>
              <a:buChar char="•"/>
            </a:pPr>
            <a:r>
              <a:rPr lang="en-US"/>
              <a:t>It exists quite independently from any particular user process</a:t>
            </a:r>
            <a:endParaRPr/>
          </a:p>
          <a:p>
            <a:pPr indent="-341313" lvl="0" marL="341313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3200"/>
              <a:buFont typeface="Arial"/>
              <a:buChar char="•"/>
            </a:pPr>
            <a:r>
              <a:rPr lang="en-US"/>
              <a:t>Functionality is mid-way between pipes (FIFO) and shared memory (random)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2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3" name="Google Shape;113;p12"/>
          <p:cNvSpPr txBox="1"/>
          <p:nvPr>
            <p:ph type="title"/>
          </p:nvPr>
        </p:nvSpPr>
        <p:spPr>
          <a:xfrm>
            <a:off x="457200" y="128588"/>
            <a:ext cx="8229600" cy="143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Message Queues Housekeeping</a:t>
            </a:r>
            <a:endParaRPr/>
          </a:p>
        </p:txBody>
      </p:sp>
      <p:graphicFrame>
        <p:nvGraphicFramePr>
          <p:cNvPr id="114" name="Google Shape;114;p12"/>
          <p:cNvGraphicFramePr/>
          <p:nvPr/>
        </p:nvGraphicFramePr>
        <p:xfrm>
          <a:off x="1633538" y="1984375"/>
          <a:ext cx="5876925" cy="3757613"/>
        </p:xfrm>
        <a:graphic>
          <a:graphicData uri="http://schemas.openxmlformats.org/presentationml/2006/ole">
            <mc:AlternateContent>
              <mc:Choice Requires="v">
                <p:oleObj r:id="rId4" imgH="3757613" imgW="5876925" progId="" spid="_x0000_s1">
                  <p:embed/>
                </p:oleObj>
              </mc:Choice>
              <mc:Fallback>
                <p:oleObj r:id="rId5" imgH="3757613" imgW="5876925" progId="">
                  <p:embed/>
                  <p:pic>
                    <p:nvPicPr>
                      <p:cNvPr id="114" name="Google Shape;114;p12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633538" y="1984375"/>
                        <a:ext cx="5876925" cy="3757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3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1" name="Google Shape;12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Detailed Message Queue</a:t>
            </a:r>
            <a:endParaRPr/>
          </a:p>
        </p:txBody>
      </p:sp>
      <p:graphicFrame>
        <p:nvGraphicFramePr>
          <p:cNvPr id="122" name="Google Shape;122;p13"/>
          <p:cNvGraphicFramePr/>
          <p:nvPr/>
        </p:nvGraphicFramePr>
        <p:xfrm>
          <a:off x="1760538" y="1600200"/>
          <a:ext cx="5621337" cy="4525963"/>
        </p:xfrm>
        <a:graphic>
          <a:graphicData uri="http://schemas.openxmlformats.org/presentationml/2006/ole">
            <mc:AlternateContent>
              <mc:Choice Requires="v">
                <p:oleObj r:id="rId4" imgH="4525963" imgW="5621337" progId="" spid="_x0000_s1">
                  <p:embed/>
                </p:oleObj>
              </mc:Choice>
              <mc:Fallback>
                <p:oleObj r:id="rId5" imgH="4525963" imgW="5621337" progId="">
                  <p:embed/>
                  <p:pic>
                    <p:nvPicPr>
                      <p:cNvPr id="122" name="Google Shape;122;p13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760538" y="1600200"/>
                        <a:ext cx="5621337" cy="452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4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9" name="Google Shape;129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msqid_ds (in msg.h)</a:t>
            </a:r>
            <a:endParaRPr/>
          </a:p>
        </p:txBody>
      </p:sp>
      <p:sp>
        <p:nvSpPr>
          <p:cNvPr id="130" name="Google Shape;130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stuct msqid_ds  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{    	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stuct ipc_perm msg_perm;   /* opertion permission struct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struct  msg  *msg_first; 	/* ptr to first message on q 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struct  msg  *msg_last; 	/* ptr to last message on  q 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ushort       msg_cbytes;  	/* current # bytes on q 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ushort       msg_qnum;  	/* current # of messages on q	*/  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ushort       msg_qbytes 	/* max # of bytes allowed on q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ushort       msg_lspid;  	/* pid of last msgsnd	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ushort       msg_lrpid;   	/* pid of last msgrcv 	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time_t       msg_stime;  	/* time of last msgsnd 	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time_t       msg_rtime;   	/* time of last msgrcv 	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time_t       msg_ctime;  	/* time of last msgct1 		*/</a:t>
            </a:r>
            <a:endParaRPr/>
          </a:p>
          <a:p>
            <a:pPr indent="-341313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1600"/>
              <a:buFont typeface="Courier New"/>
              <a:buNone/>
            </a:pPr>
            <a:r>
              <a:rPr lang="en-US" sz="1600">
                <a:solidFill>
                  <a:srgbClr val="3333FF"/>
                </a:solidFill>
                <a:latin typeface="Courier New"/>
                <a:ea typeface="Courier New"/>
                <a:cs typeface="Courier New"/>
                <a:sym typeface="Courier New"/>
              </a:rPr>
              <a:t>}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5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7" name="Google Shape;137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Related System Calls</a:t>
            </a:r>
            <a:endParaRPr/>
          </a:p>
        </p:txBody>
      </p:sp>
      <p:sp>
        <p:nvSpPr>
          <p:cNvPr id="138" name="Google Shape;138;p15"/>
          <p:cNvSpPr/>
          <p:nvPr/>
        </p:nvSpPr>
        <p:spPr>
          <a:xfrm>
            <a:off x="457200" y="1774825"/>
            <a:ext cx="8124825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531813" lvl="0" marL="53181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AutoNum type="arabicPeriod"/>
            </a:pPr>
            <a:r>
              <a:rPr lang="en-US"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Creating a message queue or getting access to an existing message queue:</a:t>
            </a:r>
            <a:endParaRPr/>
          </a:p>
        </p:txBody>
      </p:sp>
      <p:graphicFrame>
        <p:nvGraphicFramePr>
          <p:cNvPr id="139" name="Google Shape;139;p15"/>
          <p:cNvGraphicFramePr/>
          <p:nvPr/>
        </p:nvGraphicFramePr>
        <p:xfrm>
          <a:off x="1217613" y="2665413"/>
          <a:ext cx="6826250" cy="3763962"/>
        </p:xfrm>
        <a:graphic>
          <a:graphicData uri="http://schemas.openxmlformats.org/presentationml/2006/ole">
            <mc:AlternateContent>
              <mc:Choice Requires="v">
                <p:oleObj r:id="rId4" imgH="3763962" imgW="6826250" progId="" spid="_x0000_s1">
                  <p:embed/>
                </p:oleObj>
              </mc:Choice>
              <mc:Fallback>
                <p:oleObj r:id="rId5" imgH="3763962" imgW="6826250" progId="">
                  <p:embed/>
                  <p:pic>
                    <p:nvPicPr>
                      <p:cNvPr id="139" name="Google Shape;139;p15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217613" y="2665413"/>
                        <a:ext cx="6826250" cy="376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6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6" name="Google Shape;146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Related System Calls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457200" y="1739900"/>
            <a:ext cx="79629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608013" lvl="0" marL="60801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AutoNum type="arabicPeriod"/>
            </a:pPr>
            <a:r>
              <a:rPr lang="en-US"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Sending a message to a queue:</a:t>
            </a:r>
            <a:endParaRPr/>
          </a:p>
        </p:txBody>
      </p:sp>
      <p:graphicFrame>
        <p:nvGraphicFramePr>
          <p:cNvPr id="148" name="Google Shape;148;p16"/>
          <p:cNvGraphicFramePr/>
          <p:nvPr/>
        </p:nvGraphicFramePr>
        <p:xfrm>
          <a:off x="1360488" y="2484438"/>
          <a:ext cx="6394450" cy="3576637"/>
        </p:xfrm>
        <a:graphic>
          <a:graphicData uri="http://schemas.openxmlformats.org/presentationml/2006/ole">
            <mc:AlternateContent>
              <mc:Choice Requires="v">
                <p:oleObj r:id="rId4" imgH="3576637" imgW="6394450" progId="" spid="_x0000_s1">
                  <p:embed/>
                </p:oleObj>
              </mc:Choice>
              <mc:Fallback>
                <p:oleObj r:id="rId5" imgH="3576637" imgW="6394450" progId="">
                  <p:embed/>
                  <p:pic>
                    <p:nvPicPr>
                      <p:cNvPr id="148" name="Google Shape;148;p16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360488" y="2484438"/>
                        <a:ext cx="6394450" cy="3576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7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5" name="Google Shape;155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Related System Calls</a:t>
            </a:r>
            <a:endParaRPr/>
          </a:p>
        </p:txBody>
      </p:sp>
      <p:sp>
        <p:nvSpPr>
          <p:cNvPr id="156" name="Google Shape;156;p17"/>
          <p:cNvSpPr/>
          <p:nvPr/>
        </p:nvSpPr>
        <p:spPr>
          <a:xfrm>
            <a:off x="457200" y="1600200"/>
            <a:ext cx="8305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531813" lvl="0" marL="531813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AutoNum type="arabicPeriod"/>
            </a:pPr>
            <a:r>
              <a:rPr lang="en-US"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Reading from a message queue (and removing the message)</a:t>
            </a:r>
            <a:endParaRPr/>
          </a:p>
        </p:txBody>
      </p:sp>
      <p:graphicFrame>
        <p:nvGraphicFramePr>
          <p:cNvPr id="157" name="Google Shape;157;p17"/>
          <p:cNvGraphicFramePr/>
          <p:nvPr/>
        </p:nvGraphicFramePr>
        <p:xfrm>
          <a:off x="1841500" y="2605088"/>
          <a:ext cx="5813425" cy="3930650"/>
        </p:xfrm>
        <a:graphic>
          <a:graphicData uri="http://schemas.openxmlformats.org/presentationml/2006/ole">
            <mc:AlternateContent>
              <mc:Choice Requires="v">
                <p:oleObj r:id="rId4" imgH="3930650" imgW="5813425" progId="" spid="_x0000_s1">
                  <p:embed/>
                </p:oleObj>
              </mc:Choice>
              <mc:Fallback>
                <p:oleObj r:id="rId5" imgH="3930650" imgW="5813425" progId="">
                  <p:embed/>
                  <p:pic>
                    <p:nvPicPr>
                      <p:cNvPr id="157" name="Google Shape;157;p17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1841500" y="2605088"/>
                        <a:ext cx="5813425" cy="3930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8"/>
          <p:cNvSpPr txBox="1"/>
          <p:nvPr>
            <p:ph idx="12" type="sldNum"/>
          </p:nvPr>
        </p:nvSpPr>
        <p:spPr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4" name="Google Shape;164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Receiving a message</a:t>
            </a:r>
            <a:endParaRPr/>
          </a:p>
        </p:txBody>
      </p:sp>
      <p:sp>
        <p:nvSpPr>
          <p:cNvPr id="165" name="Google Shape;165;p18"/>
          <p:cNvSpPr txBox="1"/>
          <p:nvPr>
            <p:ph idx="1" type="body"/>
          </p:nvPr>
        </p:nvSpPr>
        <p:spPr>
          <a:xfrm>
            <a:off x="566738" y="1752600"/>
            <a:ext cx="8234362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1313" lvl="0" marL="341313" rtl="0" algn="l">
              <a:spcBef>
                <a:spcPts val="0"/>
              </a:spcBef>
              <a:spcAft>
                <a:spcPts val="0"/>
              </a:spcAft>
              <a:buSzPts val="3600"/>
              <a:buFont typeface="Arial"/>
              <a:buChar char="•"/>
            </a:pPr>
            <a:r>
              <a:rPr lang="en-US" sz="3600"/>
              <a:t>User has some control over the order of how messages are retrieved</a:t>
            </a:r>
            <a:endParaRPr/>
          </a:p>
          <a:p>
            <a:pPr indent="-284163" lvl="1" marL="741363" rtl="0" algn="l">
              <a:spcBef>
                <a:spcPts val="800"/>
              </a:spcBef>
              <a:spcAft>
                <a:spcPts val="0"/>
              </a:spcAft>
              <a:buSzPts val="3200"/>
              <a:buFont typeface="Arial"/>
              <a:buChar char="–"/>
            </a:pPr>
            <a:r>
              <a:rPr lang="en-US" sz="3200"/>
              <a:t>Type: 0 → Next msg in Q</a:t>
            </a:r>
            <a:endParaRPr/>
          </a:p>
          <a:p>
            <a:pPr indent="-284163" lvl="1" marL="741363" rtl="0" algn="l">
              <a:spcBef>
                <a:spcPts val="800"/>
              </a:spcBef>
              <a:spcAft>
                <a:spcPts val="0"/>
              </a:spcAft>
              <a:buSzPts val="3200"/>
              <a:buFont typeface="Arial"/>
              <a:buChar char="–"/>
            </a:pPr>
            <a:r>
              <a:rPr lang="en-US" sz="3200"/>
              <a:t>Type: +ve →gets the 1</a:t>
            </a:r>
            <a:r>
              <a:rPr baseline="30000" lang="en-US" sz="3200"/>
              <a:t>st</a:t>
            </a:r>
            <a:r>
              <a:rPr lang="en-US" sz="3200"/>
              <a:t> msg of that type</a:t>
            </a:r>
            <a:endParaRPr/>
          </a:p>
          <a:p>
            <a:pPr indent="-284163" lvl="1" marL="741363" rtl="0" algn="l">
              <a:spcBef>
                <a:spcPts val="800"/>
              </a:spcBef>
              <a:spcAft>
                <a:spcPts val="0"/>
              </a:spcAft>
              <a:buSzPts val="3200"/>
              <a:buFont typeface="Arial"/>
              <a:buChar char="–"/>
            </a:pPr>
            <a:r>
              <a:rPr lang="en-US" sz="3200"/>
              <a:t>Type:  -ve →gets the 1</a:t>
            </a:r>
            <a:r>
              <a:rPr baseline="30000" lang="en-US" sz="3200"/>
              <a:t>st</a:t>
            </a:r>
            <a:r>
              <a:rPr lang="en-US" sz="3200"/>
              <a:t> msg of the lowest type which is less than or equal to the absolute value of type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2005-09-29T18:29:25Z</dcterms:created>
  <dc:creator>A. Nasan</dc:creator>
</cp:coreProperties>
</file>